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311" r:id="rId2"/>
    <p:sldId id="345" r:id="rId3"/>
    <p:sldId id="313" r:id="rId4"/>
    <p:sldId id="344" r:id="rId5"/>
    <p:sldId id="327" r:id="rId6"/>
    <p:sldId id="351" r:id="rId7"/>
    <p:sldId id="332" r:id="rId8"/>
    <p:sldId id="322" r:id="rId9"/>
    <p:sldId id="323" r:id="rId10"/>
    <p:sldId id="325" r:id="rId11"/>
    <p:sldId id="346" r:id="rId12"/>
    <p:sldId id="343" r:id="rId13"/>
    <p:sldId id="310" r:id="rId14"/>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6BD"/>
    <a:srgbClr val="6497BE"/>
    <a:srgbClr val="17406D"/>
    <a:srgbClr val="78AA31"/>
    <a:srgbClr val="6496BE"/>
    <a:srgbClr val="DBEDC1"/>
    <a:srgbClr val="6797BE"/>
    <a:srgbClr val="A7C2D9"/>
    <a:srgbClr val="FBB034"/>
    <a:srgbClr val="6C51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54188" autoAdjust="0"/>
  </p:normalViewPr>
  <p:slideViewPr>
    <p:cSldViewPr>
      <p:cViewPr>
        <p:scale>
          <a:sx n="76" d="100"/>
          <a:sy n="76" d="100"/>
        </p:scale>
        <p:origin x="832" y="-652"/>
      </p:cViewPr>
      <p:guideLst>
        <p:guide orient="horz" pos="2160"/>
        <p:guide pos="2880"/>
      </p:guideLst>
    </p:cSldViewPr>
  </p:slideViewPr>
  <p:outlineViewPr>
    <p:cViewPr>
      <p:scale>
        <a:sx n="33" d="100"/>
        <a:sy n="33" d="100"/>
      </p:scale>
      <p:origin x="0" y="-396"/>
    </p:cViewPr>
  </p:outlineViewPr>
  <p:notesTextViewPr>
    <p:cViewPr>
      <p:scale>
        <a:sx n="1" d="1"/>
        <a:sy n="1" d="1"/>
      </p:scale>
      <p:origin x="0" y="-3524"/>
    </p:cViewPr>
  </p:notesTextViewPr>
  <p:notesViewPr>
    <p:cSldViewPr>
      <p:cViewPr varScale="1">
        <p:scale>
          <a:sx n="52" d="100"/>
          <a:sy n="52" d="100"/>
        </p:scale>
        <p:origin x="210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62" cy="495872"/>
          </a:xfrm>
          <a:prstGeom prst="rect">
            <a:avLst/>
          </a:prstGeom>
        </p:spPr>
        <p:txBody>
          <a:bodyPr vert="horz" lIns="88230" tIns="44115" rIns="88230" bIns="44115" rtlCol="0"/>
          <a:lstStyle>
            <a:lvl1pPr algn="l">
              <a:defRPr sz="1200"/>
            </a:lvl1pPr>
          </a:lstStyle>
          <a:p>
            <a:endParaRPr lang="en-GB"/>
          </a:p>
        </p:txBody>
      </p:sp>
      <p:sp>
        <p:nvSpPr>
          <p:cNvPr id="3" name="Date Placeholder 2"/>
          <p:cNvSpPr>
            <a:spLocks noGrp="1"/>
          </p:cNvSpPr>
          <p:nvPr>
            <p:ph type="dt" idx="1"/>
          </p:nvPr>
        </p:nvSpPr>
        <p:spPr>
          <a:xfrm>
            <a:off x="3850294" y="1"/>
            <a:ext cx="2945862" cy="495872"/>
          </a:xfrm>
          <a:prstGeom prst="rect">
            <a:avLst/>
          </a:prstGeom>
        </p:spPr>
        <p:txBody>
          <a:bodyPr vert="horz" lIns="88230" tIns="44115" rIns="88230" bIns="44115" rtlCol="0"/>
          <a:lstStyle>
            <a:lvl1pPr algn="r">
              <a:defRPr sz="1200"/>
            </a:lvl1pPr>
          </a:lstStyle>
          <a:p>
            <a:fld id="{3BCB6C60-57E1-4289-BFAE-FBA2D795D765}" type="datetimeFigureOut">
              <a:rPr lang="en-GB" smtClean="0"/>
              <a:t>26/04/2019</a:t>
            </a:fld>
            <a:endParaRPr lang="en-GB"/>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88230" tIns="44115" rIns="88230" bIns="44115" rtlCol="0" anchor="ctr"/>
          <a:lstStyle/>
          <a:p>
            <a:endParaRPr lang="en-GB"/>
          </a:p>
        </p:txBody>
      </p:sp>
      <p:sp>
        <p:nvSpPr>
          <p:cNvPr id="5" name="Notes Placeholder 4"/>
          <p:cNvSpPr>
            <a:spLocks noGrp="1"/>
          </p:cNvSpPr>
          <p:nvPr>
            <p:ph type="body" sz="quarter" idx="3"/>
          </p:nvPr>
        </p:nvSpPr>
        <p:spPr>
          <a:xfrm>
            <a:off x="679464" y="4715406"/>
            <a:ext cx="5438748" cy="4467471"/>
          </a:xfrm>
          <a:prstGeom prst="rect">
            <a:avLst/>
          </a:prstGeom>
        </p:spPr>
        <p:txBody>
          <a:bodyPr vert="horz" lIns="88230" tIns="44115" rIns="88230" bIns="441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813"/>
            <a:ext cx="2945862" cy="495872"/>
          </a:xfrm>
          <a:prstGeom prst="rect">
            <a:avLst/>
          </a:prstGeom>
        </p:spPr>
        <p:txBody>
          <a:bodyPr vert="horz" lIns="88230" tIns="44115" rIns="88230" bIns="44115" rtlCol="0" anchor="b"/>
          <a:lstStyle>
            <a:lvl1pPr algn="l">
              <a:defRPr sz="1200"/>
            </a:lvl1pPr>
          </a:lstStyle>
          <a:p>
            <a:endParaRPr lang="en-GB"/>
          </a:p>
        </p:txBody>
      </p:sp>
      <p:sp>
        <p:nvSpPr>
          <p:cNvPr id="7" name="Slide Number Placeholder 6"/>
          <p:cNvSpPr>
            <a:spLocks noGrp="1"/>
          </p:cNvSpPr>
          <p:nvPr>
            <p:ph type="sldNum" sz="quarter" idx="5"/>
          </p:nvPr>
        </p:nvSpPr>
        <p:spPr>
          <a:xfrm>
            <a:off x="3850294" y="9430813"/>
            <a:ext cx="2945862" cy="495872"/>
          </a:xfrm>
          <a:prstGeom prst="rect">
            <a:avLst/>
          </a:prstGeom>
        </p:spPr>
        <p:txBody>
          <a:bodyPr vert="horz" lIns="88230" tIns="44115" rIns="88230" bIns="44115" rtlCol="0" anchor="b"/>
          <a:lstStyle>
            <a:lvl1pPr algn="r">
              <a:defRPr sz="1200"/>
            </a:lvl1pPr>
          </a:lstStyle>
          <a:p>
            <a:fld id="{49000499-F197-4308-8A93-DEDFFCE82003}" type="slidenum">
              <a:rPr lang="en-GB" smtClean="0"/>
              <a:t>‹#›</a:t>
            </a:fld>
            <a:endParaRPr lang="en-GB"/>
          </a:p>
        </p:txBody>
      </p:sp>
    </p:spTree>
    <p:extLst>
      <p:ext uri="{BB962C8B-B14F-4D97-AF65-F5344CB8AC3E}">
        <p14:creationId xmlns:p14="http://schemas.microsoft.com/office/powerpoint/2010/main" val="2088402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imeo.com/channels/rwsnwebinar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LouisaGosling@wateraid.org"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mailto:Sara.Ahrari@simavi.nl" TargetMode="External"/><Relationship Id="rId4" Type="http://schemas.openxmlformats.org/officeDocument/2006/relationships/hyperlink" Target="mailto:PriyaNath@wateraid.org"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marina.korzenevica@smithschool.ox.ac.uk"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mailto:B.VanKoppen@cgiar.or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rural-water-supply.net/en/resources/details/816"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vimeo.com/channels/rwsnwebinars" TargetMode="External"/><Relationship Id="rId4" Type="http://schemas.openxmlformats.org/officeDocument/2006/relationships/hyperlink" Target="https://www.youtube.com/playlist?list=PL2ECKtJt6JB1zIjWFbBVcY7CKESNIvt0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English</a:t>
            </a:r>
          </a:p>
          <a:p>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Good</a:t>
            </a:r>
            <a:r>
              <a:rPr lang="en-GB" sz="1200" b="0" baseline="0" dirty="0" smtClean="0"/>
              <a:t> morning, good afternoon and good evening.  Welcome to our Webinar series 2019 on Leave no one behind in Rural Water Supply.  Thanks for joining us and we hope that you will enjoy today’s webinar.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smtClean="0"/>
              <a:t>My name is </a:t>
            </a:r>
            <a:r>
              <a:rPr lang="en-GB" sz="1200" b="1" baseline="0" dirty="0" smtClean="0"/>
              <a:t>(name)</a:t>
            </a:r>
            <a:r>
              <a:rPr lang="en-GB" sz="1200" b="0" baseline="0" dirty="0" smtClean="0"/>
              <a:t>, I am </a:t>
            </a:r>
            <a:r>
              <a:rPr lang="en-GB" sz="1200" b="1" baseline="0" dirty="0" smtClean="0"/>
              <a:t>from (organisation)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smtClean="0"/>
              <a:t>I will be chairing today’s webinar which is on </a:t>
            </a:r>
            <a:r>
              <a:rPr lang="de-CH" sz="1200" b="1" kern="1200" dirty="0" smtClean="0">
                <a:solidFill>
                  <a:schemeClr val="tx1"/>
                </a:solidFill>
                <a:effectLst/>
                <a:latin typeface="+mn-lt"/>
                <a:ea typeface="+mn-ea"/>
                <a:cs typeface="+mn-cs"/>
              </a:rPr>
              <a:t>(</a:t>
            </a:r>
            <a:r>
              <a:rPr lang="de-CH" sz="1200" b="1" kern="1200" dirty="0" err="1" smtClean="0">
                <a:solidFill>
                  <a:schemeClr val="tx1"/>
                </a:solidFill>
                <a:effectLst/>
                <a:latin typeface="+mn-lt"/>
                <a:ea typeface="+mn-ea"/>
                <a:cs typeface="+mn-cs"/>
              </a:rPr>
              <a:t>name</a:t>
            </a:r>
            <a:r>
              <a:rPr lang="de-CH" sz="1200" b="1" kern="1200" baseline="0" dirty="0" smtClean="0">
                <a:solidFill>
                  <a:schemeClr val="tx1"/>
                </a:solidFill>
                <a:effectLst/>
                <a:latin typeface="+mn-lt"/>
                <a:ea typeface="+mn-ea"/>
                <a:cs typeface="+mn-cs"/>
              </a:rPr>
              <a:t> </a:t>
            </a:r>
            <a:r>
              <a:rPr lang="de-CH" sz="1200" b="1" kern="1200" baseline="0" dirty="0" err="1" smtClean="0">
                <a:solidFill>
                  <a:schemeClr val="tx1"/>
                </a:solidFill>
                <a:effectLst/>
                <a:latin typeface="+mn-lt"/>
                <a:ea typeface="+mn-ea"/>
                <a:cs typeface="+mn-cs"/>
              </a:rPr>
              <a:t>of</a:t>
            </a:r>
            <a:r>
              <a:rPr lang="de-CH" sz="1200" b="1" kern="1200" baseline="0" dirty="0" smtClean="0">
                <a:solidFill>
                  <a:schemeClr val="tx1"/>
                </a:solidFill>
                <a:effectLst/>
                <a:latin typeface="+mn-lt"/>
                <a:ea typeface="+mn-ea"/>
                <a:cs typeface="+mn-cs"/>
              </a:rPr>
              <a:t> </a:t>
            </a:r>
            <a:r>
              <a:rPr lang="de-CH" sz="1200" b="1" kern="1200" baseline="0" dirty="0" err="1" smtClean="0">
                <a:solidFill>
                  <a:schemeClr val="tx1"/>
                </a:solidFill>
                <a:effectLst/>
                <a:latin typeface="+mn-lt"/>
                <a:ea typeface="+mn-ea"/>
                <a:cs typeface="+mn-cs"/>
              </a:rPr>
              <a:t>webinar</a:t>
            </a:r>
            <a:r>
              <a:rPr lang="de-CH" sz="1200" b="1" kern="1200" dirty="0" smtClean="0">
                <a:solidFill>
                  <a:schemeClr val="tx1"/>
                </a:solidFill>
                <a:effectLst/>
                <a:latin typeface="+mn-lt"/>
                <a:ea typeface="+mn-ea"/>
                <a:cs typeface="+mn-cs"/>
              </a:rPr>
              <a:t>)</a:t>
            </a:r>
            <a:endParaRPr lang="de-CH" sz="1200" kern="1200" dirty="0" smtClean="0">
              <a:solidFill>
                <a:schemeClr val="tx1"/>
              </a:solidFill>
              <a:effectLst/>
              <a:latin typeface="+mn-lt"/>
              <a:ea typeface="+mn-ea"/>
              <a:cs typeface="+mn-cs"/>
            </a:endParaRPr>
          </a:p>
          <a:p>
            <a:pPr>
              <a:spcAft>
                <a:spcPts val="0"/>
              </a:spcAft>
            </a:pPr>
            <a:endParaRPr lang="en-GB" sz="1200" b="1" dirty="0" smtClean="0">
              <a:solidFill>
                <a:schemeClr val="bg1"/>
              </a:solidFill>
            </a:endParaRPr>
          </a:p>
          <a:p>
            <a:pPr>
              <a:spcAft>
                <a:spcPts val="0"/>
              </a:spcAft>
            </a:pPr>
            <a:r>
              <a:rPr lang="en-GB" b="0" baseline="0" dirty="0" smtClean="0"/>
              <a:t>This webinar has been organised by the RWSN secretariat and the REACH programme, which </a:t>
            </a:r>
            <a:r>
              <a:rPr lang="en-GB" dirty="0" smtClean="0">
                <a:effectLst/>
              </a:rPr>
              <a:t>is a global research programme to improve water security for the poor by delivering world-class science that transforms policy and practice</a:t>
            </a:r>
            <a:r>
              <a:rPr lang="en-GB" b="0" baseline="0" dirty="0" smtClean="0"/>
              <a:t>. </a:t>
            </a:r>
            <a:r>
              <a:rPr lang="en-GB" sz="1200" b="0" baseline="0" dirty="0" smtClean="0"/>
              <a:t>I would like to thank everyone who has helped with organising this webinar and the REACH research program whose financial support to the RWSN Secretariat has made this webinar possible and free to participants.</a:t>
            </a:r>
          </a:p>
          <a:p>
            <a:endParaRPr lang="en-GB" sz="1200" b="0" baseline="0" dirty="0" smtClean="0"/>
          </a:p>
          <a:p>
            <a:r>
              <a:rPr lang="en-GB" sz="1200" b="0" baseline="0" dirty="0" smtClean="0"/>
              <a:t>Now, before we start with the presentations, I would like to make sure you all are able to solve any technical problems that you may have.  </a:t>
            </a:r>
            <a:endParaRPr lang="en-GB" b="0" dirty="0" smtClean="0"/>
          </a:p>
          <a:p>
            <a:endParaRPr lang="de-CH" dirty="0"/>
          </a:p>
        </p:txBody>
      </p:sp>
      <p:sp>
        <p:nvSpPr>
          <p:cNvPr id="4" name="Slide Number Placeholder 3"/>
          <p:cNvSpPr>
            <a:spLocks noGrp="1"/>
          </p:cNvSpPr>
          <p:nvPr>
            <p:ph type="sldNum" sz="quarter" idx="10"/>
          </p:nvPr>
        </p:nvSpPr>
        <p:spPr/>
        <p:txBody>
          <a:bodyPr/>
          <a:lstStyle/>
          <a:p>
            <a:fld id="{49000499-F197-4308-8A93-DEDFFCE82003}" type="slidenum">
              <a:rPr lang="en-GB" smtClean="0"/>
              <a:t>2</a:t>
            </a:fld>
            <a:endParaRPr lang="en-GB"/>
          </a:p>
        </p:txBody>
      </p:sp>
    </p:spTree>
    <p:extLst>
      <p:ext uri="{BB962C8B-B14F-4D97-AF65-F5344CB8AC3E}">
        <p14:creationId xmlns:p14="http://schemas.microsoft.com/office/powerpoint/2010/main" val="1409151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882305" rtl="0" eaLnBrk="1" fontAlgn="auto" latinLnBrk="0" hangingPunct="1">
              <a:lnSpc>
                <a:spcPct val="100000"/>
              </a:lnSpc>
              <a:spcBef>
                <a:spcPts val="0"/>
              </a:spcBef>
              <a:spcAft>
                <a:spcPts val="0"/>
              </a:spcAft>
              <a:buClrTx/>
              <a:buSzTx/>
              <a:buFontTx/>
              <a:buNone/>
              <a:tabLst/>
              <a:defRPr/>
            </a:pPr>
            <a:r>
              <a:rPr lang="en-GB" b="0" baseline="0" dirty="0" smtClean="0"/>
              <a:t>Finally a reminder the upcoming webinars. Next week, is from the </a:t>
            </a:r>
            <a:r>
              <a:rPr lang="en-GB" b="1" baseline="0" dirty="0" smtClean="0"/>
              <a:t>Mapping and Monitoring Theme </a:t>
            </a:r>
            <a:r>
              <a:rPr lang="en-GB" b="0" baseline="0" dirty="0" smtClean="0"/>
              <a:t>with speakers and discussants tackling the topic of </a:t>
            </a:r>
            <a:r>
              <a:rPr lang="en-GB" b="1" baseline="0" dirty="0" smtClean="0"/>
              <a:t>I</a:t>
            </a:r>
            <a:r>
              <a:rPr lang="en-US" sz="1200" b="1" kern="1200" dirty="0" err="1" smtClean="0">
                <a:solidFill>
                  <a:schemeClr val="tx1"/>
                </a:solidFill>
                <a:effectLst/>
                <a:latin typeface="+mn-lt"/>
                <a:ea typeface="+mn-ea"/>
                <a:cs typeface="+mn-cs"/>
              </a:rPr>
              <a:t>ncluding</a:t>
            </a:r>
            <a:r>
              <a:rPr lang="en-US" sz="1200" b="1" kern="1200" dirty="0" smtClean="0">
                <a:solidFill>
                  <a:schemeClr val="tx1"/>
                </a:solidFill>
                <a:effectLst/>
                <a:latin typeface="+mn-lt"/>
                <a:ea typeface="+mn-ea"/>
                <a:cs typeface="+mn-cs"/>
              </a:rPr>
              <a:t> water quality testing into routine monitoring</a:t>
            </a:r>
            <a:endParaRPr lang="en-GB" sz="1200" b="1" kern="1200" dirty="0" smtClean="0">
              <a:solidFill>
                <a:schemeClr val="tx1"/>
              </a:solidFill>
              <a:effectLst/>
              <a:latin typeface="+mn-lt"/>
              <a:ea typeface="+mn-ea"/>
              <a:cs typeface="+mn-cs"/>
            </a:endParaRPr>
          </a:p>
          <a:p>
            <a:pPr marL="0" marR="0" lvl="0" indent="0" algn="l" defTabSz="882305" rtl="0" eaLnBrk="1" fontAlgn="auto" latinLnBrk="0" hangingPunct="1">
              <a:lnSpc>
                <a:spcPct val="100000"/>
              </a:lnSpc>
              <a:spcBef>
                <a:spcPts val="0"/>
              </a:spcBef>
              <a:spcAft>
                <a:spcPts val="0"/>
              </a:spcAft>
              <a:buClrTx/>
              <a:buSzTx/>
              <a:buFontTx/>
              <a:buNone/>
              <a:tabLst/>
              <a:defRPr/>
            </a:pPr>
            <a:endParaRPr lang="en-GB" b="0" baseline="0" dirty="0" smtClean="0"/>
          </a:p>
          <a:p>
            <a:pPr defTabSz="882305">
              <a:defRPr/>
            </a:pPr>
            <a:endParaRPr lang="en-GB" b="0" baseline="0" dirty="0" smtClean="0"/>
          </a:p>
          <a:p>
            <a:pPr defTabSz="882305">
              <a:defRPr/>
            </a:pPr>
            <a:r>
              <a:rPr lang="en-GB" b="0" baseline="0" dirty="0" smtClean="0"/>
              <a:t>Order of webinar themes</a:t>
            </a:r>
          </a:p>
          <a:p>
            <a:pPr defTabSz="882305">
              <a:defRPr/>
            </a:pPr>
            <a:r>
              <a:rPr lang="en-GB" b="0" baseline="0" dirty="0" smtClean="0"/>
              <a:t>16 Apr LNOB</a:t>
            </a:r>
          </a:p>
          <a:p>
            <a:pPr defTabSz="882305">
              <a:defRPr/>
            </a:pPr>
            <a:r>
              <a:rPr lang="en-GB" b="0" baseline="0" dirty="0" smtClean="0"/>
              <a:t>23 Apr Self-supply</a:t>
            </a:r>
          </a:p>
          <a:p>
            <a:pPr marL="0" marR="0" lvl="0" indent="0" algn="l" defTabSz="882305" rtl="0" eaLnBrk="1" fontAlgn="auto" latinLnBrk="0" hangingPunct="1">
              <a:lnSpc>
                <a:spcPct val="100000"/>
              </a:lnSpc>
              <a:spcBef>
                <a:spcPts val="0"/>
              </a:spcBef>
              <a:spcAft>
                <a:spcPts val="0"/>
              </a:spcAft>
              <a:buClrTx/>
              <a:buSzTx/>
              <a:buFontTx/>
              <a:buNone/>
              <a:tabLst/>
              <a:defRPr/>
            </a:pPr>
            <a:r>
              <a:rPr lang="en-GB" b="0" baseline="0" dirty="0" smtClean="0"/>
              <a:t>30 Apr REACH Program</a:t>
            </a:r>
          </a:p>
          <a:p>
            <a:pPr defTabSz="882305">
              <a:defRPr/>
            </a:pPr>
            <a:r>
              <a:rPr lang="en-GB" b="0" baseline="0" dirty="0" smtClean="0"/>
              <a:t>7 May Mapping and Monitoring</a:t>
            </a:r>
          </a:p>
          <a:p>
            <a:pPr defTabSz="882305">
              <a:defRPr/>
            </a:pPr>
            <a:r>
              <a:rPr lang="en-GB" b="0" baseline="0" dirty="0" smtClean="0"/>
              <a:t>14 May Sustainable Groundwater Development</a:t>
            </a:r>
          </a:p>
          <a:p>
            <a:pPr defTabSz="882305">
              <a:defRPr/>
            </a:pPr>
            <a:r>
              <a:rPr lang="en-GB" b="0" baseline="0" dirty="0" smtClean="0"/>
              <a:t>21 May Sustainable Services</a:t>
            </a:r>
          </a:p>
          <a:p>
            <a:pPr defTabSz="882305">
              <a:defRPr/>
            </a:pPr>
            <a:r>
              <a:rPr lang="en-GB" b="0" baseline="0" dirty="0" smtClean="0"/>
              <a:t>28 May </a:t>
            </a:r>
            <a:r>
              <a:rPr lang="en-GB" b="0" baseline="0" dirty="0" err="1" smtClean="0"/>
              <a:t>UPGro</a:t>
            </a:r>
            <a:r>
              <a:rPr lang="en-GB" b="0" baseline="0" dirty="0" smtClean="0"/>
              <a:t> Program</a:t>
            </a:r>
          </a:p>
          <a:p>
            <a:pPr defTabSz="882305">
              <a:defRPr/>
            </a:pPr>
            <a:r>
              <a:rPr lang="en-GB" b="0" baseline="0" dirty="0" smtClean="0"/>
              <a:t>4 Jun LNOB</a:t>
            </a:r>
          </a:p>
        </p:txBody>
      </p:sp>
      <p:sp>
        <p:nvSpPr>
          <p:cNvPr id="4" name="Foliennummernplatzhalter 3"/>
          <p:cNvSpPr>
            <a:spLocks noGrp="1"/>
          </p:cNvSpPr>
          <p:nvPr>
            <p:ph type="sldNum" sz="quarter" idx="5"/>
          </p:nvPr>
        </p:nvSpPr>
        <p:spPr/>
        <p:txBody>
          <a:bodyPr/>
          <a:lstStyle/>
          <a:p>
            <a:fld id="{49000499-F197-4308-8A93-DEDFFCE82003}" type="slidenum">
              <a:rPr lang="en-GB" smtClean="0"/>
              <a:t>11</a:t>
            </a:fld>
            <a:endParaRPr lang="en-GB"/>
          </a:p>
        </p:txBody>
      </p:sp>
    </p:spTree>
    <p:extLst>
      <p:ext uri="{BB962C8B-B14F-4D97-AF65-F5344CB8AC3E}">
        <p14:creationId xmlns:p14="http://schemas.microsoft.com/office/powerpoint/2010/main" val="811381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Thanks</a:t>
            </a:r>
            <a:r>
              <a:rPr lang="en-GB" b="0" baseline="0" dirty="0" smtClean="0"/>
              <a:t> again to our speakers, (name of speakers).  </a:t>
            </a:r>
          </a:p>
          <a:p>
            <a:r>
              <a:rPr lang="en-GB" b="0" baseline="0" dirty="0" smtClean="0"/>
              <a:t>Thank you to SDC for the financial support that has made this webinar series possible</a:t>
            </a:r>
            <a:endParaRPr lang="en-GB" b="0" dirty="0" smtClean="0"/>
          </a:p>
          <a:p>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And</a:t>
            </a:r>
            <a:r>
              <a:rPr lang="en-GB" sz="1200" b="0" baseline="0" dirty="0" smtClean="0"/>
              <a:t> finally, t</a:t>
            </a:r>
            <a:r>
              <a:rPr lang="en-GB" sz="1200" b="0" dirty="0" smtClean="0"/>
              <a:t>hank you again for attending, and see you next time.</a:t>
            </a:r>
            <a:endParaRPr lang="en-GB" b="0" dirty="0" smtClean="0"/>
          </a:p>
          <a:p>
            <a:endParaRPr lang="de-CH" dirty="0"/>
          </a:p>
        </p:txBody>
      </p:sp>
      <p:sp>
        <p:nvSpPr>
          <p:cNvPr id="4" name="Slide Number Placeholder 3"/>
          <p:cNvSpPr>
            <a:spLocks noGrp="1"/>
          </p:cNvSpPr>
          <p:nvPr>
            <p:ph type="sldNum" sz="quarter" idx="10"/>
          </p:nvPr>
        </p:nvSpPr>
        <p:spPr/>
        <p:txBody>
          <a:bodyPr/>
          <a:lstStyle/>
          <a:p>
            <a:fld id="{49000499-F197-4308-8A93-DEDFFCE82003}" type="slidenum">
              <a:rPr lang="en-GB" smtClean="0"/>
              <a:t>12</a:t>
            </a:fld>
            <a:endParaRPr lang="en-GB"/>
          </a:p>
        </p:txBody>
      </p:sp>
    </p:spTree>
    <p:extLst>
      <p:ext uri="{BB962C8B-B14F-4D97-AF65-F5344CB8AC3E}">
        <p14:creationId xmlns:p14="http://schemas.microsoft.com/office/powerpoint/2010/main" val="1215183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712">
              <a:defRPr sz="1800"/>
            </a:pPr>
            <a:r>
              <a:rPr lang="en-US" sz="1200" dirty="0" smtClean="0">
                <a:latin typeface="+mn-lt"/>
                <a:ea typeface="Calibri"/>
                <a:cs typeface="Calibri"/>
                <a:sym typeface="Calibri"/>
              </a:rPr>
              <a:t>This slide is for everyone who may have any problems hearing us through the Zoom software.  It shows how to use the audio settings. </a:t>
            </a:r>
            <a:r>
              <a:rPr lang="en-GB" sz="1200" dirty="0" smtClean="0"/>
              <a:t>If you still have technical problems, please contact Martin Laeng and he will help you.</a:t>
            </a:r>
            <a:endParaRPr lang="en-GB" sz="1200" b="0" baseline="0" dirty="0" smtClean="0"/>
          </a:p>
          <a:p>
            <a:pPr defTabSz="955712">
              <a:defRPr sz="1800"/>
            </a:pPr>
            <a:endParaRPr lang="en-US" sz="1200" dirty="0" smtClean="0">
              <a:latin typeface="+mn-lt"/>
              <a:ea typeface="Calibri"/>
              <a:cs typeface="Calibri"/>
              <a:sym typeface="Calibri"/>
            </a:endParaRPr>
          </a:p>
          <a:p>
            <a:r>
              <a:rPr lang="en-GB" sz="1200" b="0" baseline="0" dirty="0" smtClean="0"/>
              <a:t>If this is your first webinar, I would like to point out that on the bottom right of the screen you can see the “chat box”.  It is in the bottom right of the screen.  This is the place that you can use to send written messages.  Just above the message box you can select who the message is sent to.  You shall be using this chat box to write in your questions and comments throughout the webinar.  In your message you can write the name of person you want to address your question to. </a:t>
            </a:r>
          </a:p>
          <a:p>
            <a:endParaRPr lang="en-GB" sz="1200" b="0" baseline="0" dirty="0" smtClean="0"/>
          </a:p>
          <a:p>
            <a:r>
              <a:rPr lang="en-GB" sz="1200" b="0" baseline="0" dirty="0" smtClean="0"/>
              <a:t>Now, just to get an overview who is attending and be sure that you know how to use the system, please could you type in the chat box your organisation and the country where you are at the moment. Make sure that you send the message to everybody.  </a:t>
            </a:r>
            <a:endParaRPr lang="en-US" sz="1200" dirty="0" smtClean="0">
              <a:latin typeface="+mn-lt"/>
              <a:ea typeface="Calibri"/>
              <a:cs typeface="Calibri"/>
              <a:sym typeface="Calibri"/>
            </a:endParaRPr>
          </a:p>
          <a:p>
            <a:endParaRPr lang="de-CH" dirty="0"/>
          </a:p>
        </p:txBody>
      </p:sp>
      <p:sp>
        <p:nvSpPr>
          <p:cNvPr id="4" name="Slide Number Placeholder 3"/>
          <p:cNvSpPr>
            <a:spLocks noGrp="1"/>
          </p:cNvSpPr>
          <p:nvPr>
            <p:ph type="sldNum" sz="quarter" idx="10"/>
          </p:nvPr>
        </p:nvSpPr>
        <p:spPr/>
        <p:txBody>
          <a:bodyPr/>
          <a:lstStyle/>
          <a:p>
            <a:fld id="{49000499-F197-4308-8A93-DEDFFCE82003}" type="slidenum">
              <a:rPr lang="en-GB" smtClean="0"/>
              <a:t>3</a:t>
            </a:fld>
            <a:endParaRPr lang="en-GB"/>
          </a:p>
        </p:txBody>
      </p:sp>
    </p:spTree>
    <p:extLst>
      <p:ext uri="{BB962C8B-B14F-4D97-AF65-F5344CB8AC3E}">
        <p14:creationId xmlns:p14="http://schemas.microsoft.com/office/powerpoint/2010/main" val="3601352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305">
              <a:defRPr/>
            </a:pPr>
            <a:r>
              <a:rPr lang="en-GB" b="0" baseline="0" dirty="0"/>
              <a:t>You may be aware that today’s webinar is one of a 8 part series that runs up to beginning of June 2019.  All webinars start at 14.30 CET in English and will be presented on the same day in a second language, either in French or in Spanish, but at a different time. </a:t>
            </a:r>
          </a:p>
          <a:p>
            <a:pPr defTabSz="882305">
              <a:defRPr/>
            </a:pPr>
            <a:endParaRPr lang="en-GB" b="0" baseline="0" dirty="0"/>
          </a:p>
          <a:p>
            <a:pPr marL="0" marR="0" lvl="0" indent="0" algn="l" defTabSz="882305" rtl="0" eaLnBrk="1" fontAlgn="auto" latinLnBrk="0" hangingPunct="1">
              <a:lnSpc>
                <a:spcPct val="100000"/>
              </a:lnSpc>
              <a:spcBef>
                <a:spcPts val="0"/>
              </a:spcBef>
              <a:spcAft>
                <a:spcPts val="0"/>
              </a:spcAft>
              <a:buClrTx/>
              <a:buSzTx/>
              <a:buFontTx/>
              <a:buNone/>
              <a:tabLst/>
              <a:defRPr/>
            </a:pPr>
            <a:r>
              <a:rPr lang="fr-FR" altLang="en-US" sz="1200" dirty="0">
                <a:latin typeface="Arial" charset="0"/>
                <a:cs typeface="Arial Unicode MS" charset="0"/>
              </a:rPr>
              <a:t>If </a:t>
            </a:r>
            <a:r>
              <a:rPr lang="fr-FR" altLang="en-US" sz="1200" dirty="0" err="1">
                <a:latin typeface="Arial" charset="0"/>
                <a:cs typeface="Arial Unicode MS" charset="0"/>
              </a:rPr>
              <a:t>you</a:t>
            </a:r>
            <a:r>
              <a:rPr lang="fr-FR" altLang="en-US" sz="1200" dirty="0">
                <a:latin typeface="Arial" charset="0"/>
                <a:cs typeface="Arial Unicode MS" charset="0"/>
              </a:rPr>
              <a:t> </a:t>
            </a:r>
            <a:r>
              <a:rPr lang="fr-FR" altLang="en-US" sz="1200" dirty="0" err="1">
                <a:latin typeface="Arial" charset="0"/>
                <a:cs typeface="Arial Unicode MS" charset="0"/>
              </a:rPr>
              <a:t>would</a:t>
            </a:r>
            <a:r>
              <a:rPr lang="fr-FR" altLang="en-US" sz="1200" dirty="0">
                <a:latin typeface="Arial" charset="0"/>
                <a:cs typeface="Arial Unicode MS" charset="0"/>
              </a:rPr>
              <a:t> like to </a:t>
            </a:r>
            <a:r>
              <a:rPr lang="fr-FR" altLang="en-US" sz="1200" dirty="0" err="1">
                <a:latin typeface="Arial" charset="0"/>
                <a:cs typeface="Arial Unicode MS" charset="0"/>
              </a:rPr>
              <a:t>take</a:t>
            </a:r>
            <a:r>
              <a:rPr lang="fr-FR" altLang="en-US" sz="1200" dirty="0">
                <a:latin typeface="Arial" charset="0"/>
                <a:cs typeface="Arial Unicode MS" charset="0"/>
              </a:rPr>
              <a:t> part in </a:t>
            </a:r>
            <a:r>
              <a:rPr lang="fr-FR" altLang="en-US" sz="1200" dirty="0" smtClean="0">
                <a:latin typeface="Arial" charset="0"/>
                <a:cs typeface="Arial Unicode MS" charset="0"/>
              </a:rPr>
              <a:t>one of </a:t>
            </a:r>
            <a:r>
              <a:rPr lang="fr-FR" altLang="en-US" sz="1200" dirty="0" err="1" smtClean="0">
                <a:latin typeface="Arial" charset="0"/>
                <a:cs typeface="Arial Unicode MS" charset="0"/>
              </a:rPr>
              <a:t>our</a:t>
            </a:r>
            <a:r>
              <a:rPr lang="fr-FR" altLang="en-US" sz="1200" dirty="0" smtClean="0">
                <a:latin typeface="Arial" charset="0"/>
                <a:cs typeface="Arial Unicode MS" charset="0"/>
              </a:rPr>
              <a:t> </a:t>
            </a:r>
            <a:r>
              <a:rPr lang="fr-FR" altLang="en-US" sz="1200" dirty="0" err="1" smtClean="0">
                <a:latin typeface="Arial" charset="0"/>
                <a:cs typeface="Arial Unicode MS" charset="0"/>
              </a:rPr>
              <a:t>webinars</a:t>
            </a:r>
            <a:r>
              <a:rPr lang="fr-FR" altLang="en-US" sz="1200" dirty="0" smtClean="0">
                <a:latin typeface="Arial" charset="0"/>
                <a:cs typeface="Arial Unicode MS" charset="0"/>
              </a:rPr>
              <a:t> in </a:t>
            </a:r>
            <a:r>
              <a:rPr lang="en-GB" b="0" baseline="0" dirty="0" smtClean="0"/>
              <a:t>French or in Spanish</a:t>
            </a:r>
            <a:r>
              <a:rPr lang="fr-FR" altLang="en-US" sz="1200" dirty="0" smtClean="0">
                <a:latin typeface="Arial" charset="0"/>
                <a:cs typeface="Arial Unicode MS" charset="0"/>
              </a:rPr>
              <a:t>, </a:t>
            </a:r>
            <a:r>
              <a:rPr lang="fr-FR" altLang="en-US" sz="1200" dirty="0" err="1">
                <a:latin typeface="Arial" charset="0"/>
                <a:cs typeface="Arial Unicode MS" charset="0"/>
              </a:rPr>
              <a:t>please</a:t>
            </a:r>
            <a:r>
              <a:rPr lang="fr-FR" altLang="en-US" sz="1200" dirty="0">
                <a:latin typeface="Arial" charset="0"/>
                <a:cs typeface="Arial Unicode MS" charset="0"/>
              </a:rPr>
              <a:t> follow the </a:t>
            </a:r>
            <a:r>
              <a:rPr lang="fr-FR" altLang="en-US" sz="1200" dirty="0" err="1">
                <a:latin typeface="Arial" charset="0"/>
                <a:cs typeface="Arial Unicode MS" charset="0"/>
              </a:rPr>
              <a:t>link</a:t>
            </a:r>
            <a:r>
              <a:rPr lang="fr-FR" altLang="en-US" sz="1200" dirty="0">
                <a:latin typeface="Arial" charset="0"/>
                <a:cs typeface="Arial Unicode MS" charset="0"/>
              </a:rPr>
              <a:t> on</a:t>
            </a:r>
            <a:r>
              <a:rPr lang="fr-FR" altLang="en-US" sz="1200" baseline="0" dirty="0">
                <a:latin typeface="Arial" charset="0"/>
                <a:cs typeface="Arial Unicode MS" charset="0"/>
              </a:rPr>
              <a:t> the slide to </a:t>
            </a:r>
            <a:r>
              <a:rPr lang="fr-FR" altLang="en-US" sz="1200" baseline="0" dirty="0" err="1">
                <a:latin typeface="Arial" charset="0"/>
                <a:cs typeface="Arial Unicode MS" charset="0"/>
              </a:rPr>
              <a:t>register</a:t>
            </a:r>
            <a:r>
              <a:rPr lang="fr-FR" altLang="en-US" sz="1200" dirty="0">
                <a:latin typeface="Arial" charset="0"/>
                <a:cs typeface="Arial Unicode MS" charset="0"/>
              </a:rPr>
              <a:t>.  You </a:t>
            </a:r>
            <a:r>
              <a:rPr lang="fr-FR" altLang="en-US" sz="1200" dirty="0" err="1">
                <a:latin typeface="Arial" charset="0"/>
                <a:cs typeface="Arial Unicode MS" charset="0"/>
              </a:rPr>
              <a:t>will</a:t>
            </a:r>
            <a:r>
              <a:rPr lang="fr-FR" altLang="en-US" sz="1200" dirty="0">
                <a:latin typeface="Arial" charset="0"/>
                <a:cs typeface="Arial Unicode MS" charset="0"/>
              </a:rPr>
              <a:t> </a:t>
            </a:r>
            <a:r>
              <a:rPr lang="fr-FR" altLang="en-US" sz="1200" dirty="0" err="1">
                <a:latin typeface="Arial" charset="0"/>
                <a:cs typeface="Arial Unicode MS" charset="0"/>
              </a:rPr>
              <a:t>then</a:t>
            </a:r>
            <a:r>
              <a:rPr lang="fr-FR" altLang="en-US" sz="1200" dirty="0">
                <a:latin typeface="Arial" charset="0"/>
                <a:cs typeface="Arial Unicode MS" charset="0"/>
              </a:rPr>
              <a:t> </a:t>
            </a:r>
            <a:r>
              <a:rPr lang="fr-FR" altLang="en-US" sz="1200" dirty="0" err="1">
                <a:latin typeface="Arial" charset="0"/>
                <a:cs typeface="Arial Unicode MS" charset="0"/>
              </a:rPr>
              <a:t>receive</a:t>
            </a:r>
            <a:r>
              <a:rPr lang="fr-FR" altLang="en-US" sz="1200" dirty="0">
                <a:latin typeface="Arial" charset="0"/>
                <a:cs typeface="Arial Unicode MS" charset="0"/>
              </a:rPr>
              <a:t> by</a:t>
            </a:r>
            <a:r>
              <a:rPr lang="fr-FR" altLang="en-US" sz="1200" baseline="0" dirty="0">
                <a:latin typeface="Arial" charset="0"/>
                <a:cs typeface="Arial Unicode MS" charset="0"/>
              </a:rPr>
              <a:t> email the instructions </a:t>
            </a:r>
            <a:r>
              <a:rPr lang="fr-FR" altLang="en-US" sz="1200" dirty="0">
                <a:latin typeface="Arial" charset="0"/>
                <a:cs typeface="Arial Unicode MS" charset="0"/>
              </a:rPr>
              <a:t>to</a:t>
            </a:r>
            <a:r>
              <a:rPr lang="fr-FR" altLang="en-US" sz="1200" baseline="0" dirty="0">
                <a:latin typeface="Arial" charset="0"/>
                <a:cs typeface="Arial Unicode MS" charset="0"/>
              </a:rPr>
              <a:t> </a:t>
            </a:r>
            <a:r>
              <a:rPr lang="fr-FR" altLang="en-US" sz="1200" baseline="0" dirty="0" err="1">
                <a:latin typeface="Arial" charset="0"/>
                <a:cs typeface="Arial Unicode MS" charset="0"/>
              </a:rPr>
              <a:t>connect</a:t>
            </a:r>
            <a:r>
              <a:rPr lang="fr-FR" altLang="en-US" sz="1200" baseline="0" dirty="0">
                <a:latin typeface="Arial" charset="0"/>
                <a:cs typeface="Arial Unicode MS" charset="0"/>
              </a:rPr>
              <a:t> to the </a:t>
            </a:r>
            <a:r>
              <a:rPr lang="fr-FR" altLang="en-US" sz="1200" baseline="0" dirty="0" err="1">
                <a:latin typeface="Arial" charset="0"/>
                <a:cs typeface="Arial Unicode MS" charset="0"/>
              </a:rPr>
              <a:t>next</a:t>
            </a:r>
            <a:r>
              <a:rPr lang="fr-FR" altLang="en-US" sz="1200" baseline="0" dirty="0">
                <a:latin typeface="Arial" charset="0"/>
                <a:cs typeface="Arial Unicode MS" charset="0"/>
              </a:rPr>
              <a:t> webinar</a:t>
            </a:r>
            <a:r>
              <a:rPr lang="fr-FR" altLang="en-US" sz="1200" dirty="0">
                <a:latin typeface="Arial" charset="0"/>
                <a:cs typeface="Arial Unicode MS" charset="0"/>
              </a:rPr>
              <a:t>. </a:t>
            </a:r>
            <a:endParaRPr lang="fr-FR" altLang="en-US" sz="1200" dirty="0" smtClean="0">
              <a:latin typeface="Arial" charset="0"/>
              <a:cs typeface="Arial Unicode MS" charset="0"/>
            </a:endParaRPr>
          </a:p>
          <a:p>
            <a:pPr marL="0" marR="0" lvl="0" indent="0" algn="l" defTabSz="882305" rtl="0" eaLnBrk="1" fontAlgn="auto" latinLnBrk="0" hangingPunct="1">
              <a:lnSpc>
                <a:spcPct val="100000"/>
              </a:lnSpc>
              <a:spcBef>
                <a:spcPts val="0"/>
              </a:spcBef>
              <a:spcAft>
                <a:spcPts val="0"/>
              </a:spcAft>
              <a:buClrTx/>
              <a:buSzTx/>
              <a:buFontTx/>
              <a:buNone/>
              <a:tabLst/>
              <a:defRPr/>
            </a:pPr>
            <a:endParaRPr lang="en-GB" b="0" baseline="0" dirty="0"/>
          </a:p>
          <a:p>
            <a:pPr defTabSz="882305">
              <a:defRPr/>
            </a:pPr>
            <a:r>
              <a:rPr lang="en-GB" b="0" baseline="0" dirty="0"/>
              <a:t>The webinar series cover many different topics, all related to leave no one behind in rural water supply. Each webinar has a particular </a:t>
            </a:r>
            <a:r>
              <a:rPr lang="en-GB" b="0" baseline="0" dirty="0" smtClean="0"/>
              <a:t>focus, </a:t>
            </a:r>
            <a:r>
              <a:rPr lang="en-GB" b="1" baseline="0" dirty="0" smtClean="0"/>
              <a:t>for example….</a:t>
            </a:r>
            <a:endParaRPr lang="en-GB" b="1" baseline="0" dirty="0"/>
          </a:p>
          <a:p>
            <a:pPr defTabSz="882305">
              <a:defRPr/>
            </a:pPr>
            <a:endParaRPr lang="en-GB" b="0" baseline="0" dirty="0" smtClean="0"/>
          </a:p>
          <a:p>
            <a:pPr defTabSz="882305">
              <a:defRPr/>
            </a:pPr>
            <a:endParaRPr lang="en-GB" b="0" baseline="0" smtClean="0"/>
          </a:p>
          <a:p>
            <a:pPr defTabSz="882305">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en-US" sz="1200" i="1" baseline="0" dirty="0" err="1" smtClean="0">
                <a:latin typeface="Arial" charset="0"/>
                <a:cs typeface="Arial Unicode MS" charset="0"/>
              </a:rPr>
              <a:t>Advice</a:t>
            </a:r>
            <a:r>
              <a:rPr lang="fr-FR" altLang="en-US" sz="1200" i="1" baseline="0" dirty="0" smtClean="0">
                <a:latin typeface="Arial" charset="0"/>
                <a:cs typeface="Arial Unicode MS" charset="0"/>
              </a:rPr>
              <a:t>: </a:t>
            </a:r>
            <a:r>
              <a:rPr lang="fr-FR" altLang="en-US" sz="1200" i="1" baseline="0" dirty="0" err="1" smtClean="0">
                <a:latin typeface="Arial" charset="0"/>
                <a:cs typeface="Arial Unicode MS" charset="0"/>
              </a:rPr>
              <a:t>ask</a:t>
            </a:r>
            <a:r>
              <a:rPr lang="fr-FR" altLang="en-US" sz="1200" i="1" baseline="0" dirty="0" smtClean="0">
                <a:latin typeface="Arial" charset="0"/>
                <a:cs typeface="Arial Unicode MS" charset="0"/>
              </a:rPr>
              <a:t> the </a:t>
            </a:r>
            <a:r>
              <a:rPr lang="fr-FR" altLang="en-US" sz="1200" i="1" baseline="0" dirty="0" err="1" smtClean="0">
                <a:latin typeface="Arial" charset="0"/>
                <a:cs typeface="Arial Unicode MS" charset="0"/>
              </a:rPr>
              <a:t>chatbox</a:t>
            </a:r>
            <a:r>
              <a:rPr lang="fr-FR" altLang="en-US" sz="1200" i="1" baseline="0" dirty="0" smtClean="0">
                <a:latin typeface="Arial" charset="0"/>
                <a:cs typeface="Arial Unicode MS" charset="0"/>
              </a:rPr>
              <a:t> </a:t>
            </a:r>
            <a:r>
              <a:rPr lang="fr-FR" altLang="en-US" sz="1200" i="1" baseline="0" dirty="0" err="1" smtClean="0">
                <a:latin typeface="Arial" charset="0"/>
                <a:cs typeface="Arial Unicode MS" charset="0"/>
              </a:rPr>
              <a:t>moderator</a:t>
            </a:r>
            <a:r>
              <a:rPr lang="fr-FR" altLang="en-US" sz="1200" i="1" baseline="0" dirty="0" smtClean="0">
                <a:latin typeface="Arial" charset="0"/>
                <a:cs typeface="Arial Unicode MS" charset="0"/>
              </a:rPr>
              <a:t> to post all links in the </a:t>
            </a:r>
            <a:r>
              <a:rPr lang="fr-FR" altLang="en-US" sz="1200" i="1" baseline="0" dirty="0" err="1" smtClean="0">
                <a:latin typeface="Arial" charset="0"/>
                <a:cs typeface="Arial Unicode MS" charset="0"/>
              </a:rPr>
              <a:t>chatbox</a:t>
            </a:r>
            <a:r>
              <a:rPr lang="fr-FR" altLang="en-US" sz="1200" i="1" baseline="0" dirty="0" smtClean="0">
                <a:latin typeface="Arial" charset="0"/>
                <a:cs typeface="Arial Unicode MS" charset="0"/>
              </a:rPr>
              <a:t>, </a:t>
            </a:r>
            <a:r>
              <a:rPr lang="fr-FR" altLang="en-US" sz="1200" i="1" baseline="0" dirty="0" err="1" smtClean="0">
                <a:latin typeface="Arial" charset="0"/>
                <a:cs typeface="Arial Unicode MS" charset="0"/>
              </a:rPr>
              <a:t>so</a:t>
            </a:r>
            <a:r>
              <a:rPr lang="fr-FR" altLang="en-US" sz="1200" i="1" baseline="0" dirty="0" smtClean="0">
                <a:latin typeface="Arial" charset="0"/>
                <a:cs typeface="Arial Unicode MS" charset="0"/>
              </a:rPr>
              <a:t> participants </a:t>
            </a:r>
            <a:r>
              <a:rPr lang="fr-FR" altLang="en-US" sz="1200" i="1" baseline="0" dirty="0" err="1" smtClean="0">
                <a:latin typeface="Arial" charset="0"/>
                <a:cs typeface="Arial Unicode MS" charset="0"/>
              </a:rPr>
              <a:t>can</a:t>
            </a:r>
            <a:r>
              <a:rPr lang="fr-FR" altLang="en-US" sz="1200" i="1" baseline="0" dirty="0" smtClean="0">
                <a:latin typeface="Arial" charset="0"/>
                <a:cs typeface="Arial Unicode MS" charset="0"/>
              </a:rPr>
              <a:t> </a:t>
            </a:r>
            <a:r>
              <a:rPr lang="fr-FR" altLang="en-US" sz="1200" i="1" baseline="0" dirty="0" err="1" smtClean="0">
                <a:latin typeface="Arial" charset="0"/>
                <a:cs typeface="Arial Unicode MS" charset="0"/>
              </a:rPr>
              <a:t>easily</a:t>
            </a:r>
            <a:r>
              <a:rPr lang="fr-FR" altLang="en-US" sz="1200" i="1" baseline="0" dirty="0" smtClean="0">
                <a:latin typeface="Arial" charset="0"/>
                <a:cs typeface="Arial Unicode MS" charset="0"/>
              </a:rPr>
              <a:t> copy </a:t>
            </a:r>
            <a:r>
              <a:rPr lang="fr-FR" altLang="en-US" sz="1200" i="1" baseline="0" dirty="0" err="1" smtClean="0">
                <a:latin typeface="Arial" charset="0"/>
                <a:cs typeface="Arial Unicode MS" charset="0"/>
              </a:rPr>
              <a:t>them</a:t>
            </a:r>
            <a:r>
              <a:rPr lang="fr-FR" altLang="en-US" sz="1200" i="1" baseline="0" dirty="0" smtClean="0">
                <a:latin typeface="Arial" charset="0"/>
                <a:cs typeface="Arial Unicode MS"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ltLang="en-US" sz="1200" i="1" baseline="0" dirty="0" smtClean="0">
              <a:latin typeface="Arial" charset="0"/>
              <a:cs typeface="Arial Unicode MS" charset="0"/>
            </a:endParaRPr>
          </a:p>
          <a:p>
            <a:pPr marL="0" indent="0">
              <a:buNone/>
            </a:pPr>
            <a:r>
              <a:rPr lang="en-GB" sz="1200" b="1" dirty="0" smtClean="0">
                <a:solidFill>
                  <a:srgbClr val="6497BE"/>
                </a:solidFill>
              </a:rPr>
              <a:t>Register at </a:t>
            </a:r>
            <a:r>
              <a:rPr lang="en-GB" sz="1200" b="0" i="0" baseline="0" dirty="0" smtClean="0"/>
              <a:t>https://www.rural-water-supply.net/en/collaborations/details/105 </a:t>
            </a:r>
          </a:p>
          <a:p>
            <a:pPr marL="0" indent="0">
              <a:buNone/>
            </a:pPr>
            <a:r>
              <a:rPr lang="en-GB" sz="1200" b="0" i="0" baseline="0" dirty="0" smtClean="0"/>
              <a:t>or at</a:t>
            </a:r>
            <a:r>
              <a:rPr lang="en-GB" sz="1200" b="0" i="1" baseline="0" dirty="0" smtClean="0"/>
              <a:t> https://zoom.us/webinar/register/WN_fdI-9RUSRciYum2COSP6Kw</a:t>
            </a:r>
          </a:p>
          <a:p>
            <a:pPr marL="0" indent="0">
              <a:buNone/>
            </a:pPr>
            <a:endParaRPr lang="en-GB" sz="1200" b="0" i="0" baseline="0" dirty="0" smtClean="0"/>
          </a:p>
          <a:p>
            <a:pPr marL="0" indent="0">
              <a:buNone/>
            </a:pPr>
            <a:r>
              <a:rPr lang="fr-FR" altLang="en-US" sz="1200" b="1" dirty="0" smtClean="0">
                <a:solidFill>
                  <a:srgbClr val="6497BE"/>
                </a:solidFill>
              </a:rPr>
              <a:t>To </a:t>
            </a:r>
            <a:r>
              <a:rPr lang="fr-FR" altLang="en-US" sz="1200" b="1" dirty="0" err="1" smtClean="0">
                <a:solidFill>
                  <a:srgbClr val="6497BE"/>
                </a:solidFill>
              </a:rPr>
              <a:t>view</a:t>
            </a:r>
            <a:r>
              <a:rPr lang="fr-FR" altLang="en-US" sz="1200" b="1" dirty="0" smtClean="0">
                <a:solidFill>
                  <a:srgbClr val="6497BE"/>
                </a:solidFill>
              </a:rPr>
              <a:t> </a:t>
            </a:r>
            <a:r>
              <a:rPr lang="fr-FR" altLang="en-US" sz="1200" b="1" dirty="0" err="1" smtClean="0">
                <a:solidFill>
                  <a:srgbClr val="6497BE"/>
                </a:solidFill>
              </a:rPr>
              <a:t>past</a:t>
            </a:r>
            <a:r>
              <a:rPr lang="fr-FR" altLang="en-US" sz="1200" b="1" dirty="0" smtClean="0">
                <a:solidFill>
                  <a:srgbClr val="6497BE"/>
                </a:solidFill>
              </a:rPr>
              <a:t> </a:t>
            </a:r>
            <a:r>
              <a:rPr lang="fr-FR" altLang="en-US" sz="1200" b="1" dirty="0" err="1" smtClean="0">
                <a:solidFill>
                  <a:srgbClr val="6497BE"/>
                </a:solidFill>
              </a:rPr>
              <a:t>webinar</a:t>
            </a:r>
            <a:r>
              <a:rPr lang="fr-FR" altLang="en-US" sz="1200" b="1" dirty="0" smtClean="0">
                <a:solidFill>
                  <a:srgbClr val="6497BE"/>
                </a:solidFill>
              </a:rPr>
              <a:t> </a:t>
            </a:r>
            <a:r>
              <a:rPr lang="fr-FR" altLang="en-US" sz="1200" b="1" dirty="0" err="1" smtClean="0">
                <a:solidFill>
                  <a:srgbClr val="6497BE"/>
                </a:solidFill>
              </a:rPr>
              <a:t>recordings</a:t>
            </a:r>
            <a:r>
              <a:rPr lang="fr-FR" altLang="en-US" sz="1200" b="1" dirty="0" smtClean="0">
                <a:solidFill>
                  <a:srgbClr val="6497BE"/>
                </a:solidFill>
              </a:rPr>
              <a:t> </a:t>
            </a:r>
            <a:r>
              <a:rPr lang="fr-FR" altLang="en-US" sz="1200" b="1" dirty="0" smtClean="0">
                <a:solidFill>
                  <a:srgbClr val="000000"/>
                </a:solidFill>
                <a:cs typeface="Segoe UI" charset="0"/>
                <a:hlinkClick r:id="rId3"/>
              </a:rPr>
              <a:t>https://vimeo.com/channels/rwsnwebinars</a:t>
            </a:r>
            <a:endParaRPr lang="fr-FR" altLang="en-US" sz="1200" b="1" dirty="0" smtClean="0">
              <a:solidFill>
                <a:srgbClr val="000000"/>
              </a:solidFill>
              <a:cs typeface="Segoe UI" charset="0"/>
            </a:endParaRPr>
          </a:p>
        </p:txBody>
      </p:sp>
      <p:sp>
        <p:nvSpPr>
          <p:cNvPr id="4" name="Foliennummernplatzhalter 3"/>
          <p:cNvSpPr>
            <a:spLocks noGrp="1"/>
          </p:cNvSpPr>
          <p:nvPr>
            <p:ph type="sldNum" sz="quarter" idx="5"/>
          </p:nvPr>
        </p:nvSpPr>
        <p:spPr/>
        <p:txBody>
          <a:bodyPr/>
          <a:lstStyle/>
          <a:p>
            <a:fld id="{49000499-F197-4308-8A93-DEDFFCE82003}" type="slidenum">
              <a:rPr lang="en-GB" smtClean="0"/>
              <a:t>4</a:t>
            </a:fld>
            <a:endParaRPr lang="en-GB"/>
          </a:p>
        </p:txBody>
      </p:sp>
    </p:spTree>
    <p:extLst>
      <p:ext uri="{BB962C8B-B14F-4D97-AF65-F5344CB8AC3E}">
        <p14:creationId xmlns:p14="http://schemas.microsoft.com/office/powerpoint/2010/main" val="726456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a:t>
            </a:r>
            <a:r>
              <a:rPr lang="en-GB" baseline="0" dirty="0" smtClean="0"/>
              <a:t>his was the technical check, let us begin.  Today´s webinar is </a:t>
            </a:r>
            <a:r>
              <a:rPr lang="de-CH" baseline="0" dirty="0" smtClean="0"/>
              <a:t>on </a:t>
            </a:r>
            <a:r>
              <a:rPr lang="en-GB" b="1" dirty="0" smtClean="0"/>
              <a:t>Water justice: recognising different needs and practices</a:t>
            </a:r>
            <a:r>
              <a:rPr lang="en-US" sz="1200" b="1" kern="1200" dirty="0" smtClean="0">
                <a:solidFill>
                  <a:schemeClr val="tx1"/>
                </a:solidFill>
                <a:effectLst/>
                <a:latin typeface="+mn-lt"/>
                <a:ea typeface="+mn-ea"/>
                <a:cs typeface="+mn-cs"/>
              </a:rPr>
              <a:t>.</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latin typeface="+mn-lt"/>
                <a:ea typeface="+mn-ea"/>
                <a:cs typeface="+mn-cs"/>
              </a:rPr>
              <a:t>Special thanks to </a:t>
            </a:r>
            <a:r>
              <a:rPr lang="en-GB" sz="1200" b="0" kern="1200" baseline="0" dirty="0" smtClean="0">
                <a:solidFill>
                  <a:schemeClr val="tx1"/>
                </a:solidFill>
                <a:latin typeface="+mn-lt"/>
                <a:ea typeface="+mn-ea"/>
                <a:cs typeface="+mn-cs"/>
              </a:rPr>
              <a:t>the </a:t>
            </a:r>
            <a:r>
              <a:rPr lang="en-GB" sz="1200" b="1" baseline="0" dirty="0" smtClean="0"/>
              <a:t>REACH research programme</a:t>
            </a:r>
            <a:r>
              <a:rPr lang="en-GB" sz="1200" b="0" baseline="0" dirty="0" smtClean="0"/>
              <a:t>, which </a:t>
            </a:r>
            <a:r>
              <a:rPr lang="en-GB" dirty="0" smtClean="0">
                <a:effectLst/>
              </a:rPr>
              <a:t>is a global research programme to improve water security for the poor by delivering world-class science that transforms policy and practice</a:t>
            </a:r>
            <a:r>
              <a:rPr lang="de-DE" sz="1200" b="1" i="0" kern="1200" baseline="0" dirty="0" smtClean="0">
                <a:solidFill>
                  <a:schemeClr val="tx1"/>
                </a:solidFill>
                <a:effectLst/>
                <a:latin typeface="Segoe UI" panose="020B0502040204020203" pitchFamily="34" charset="0"/>
                <a:ea typeface="+mn-ea"/>
                <a:cs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0" dirty="0" smtClean="0"/>
              <a:t> </a:t>
            </a:r>
            <a:endParaRPr lang="de-CH"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Pitch for the audience: </a:t>
            </a:r>
            <a:r>
              <a:rPr lang="en-GB" sz="1200" kern="1200" dirty="0">
                <a:solidFill>
                  <a:schemeClr val="tx1"/>
                </a:solidFill>
                <a:effectLst/>
                <a:latin typeface="+mn-lt"/>
                <a:ea typeface="+mn-ea"/>
                <a:cs typeface="+mn-cs"/>
              </a:rPr>
              <a:t>What will you learn today? </a:t>
            </a:r>
          </a:p>
          <a:p>
            <a:endParaRPr lang="en-GB" sz="1200" b="1" kern="1200" baseline="0" dirty="0">
              <a:solidFill>
                <a:schemeClr val="tx1"/>
              </a:solidFill>
              <a:effectLst/>
              <a:latin typeface="+mn-lt"/>
              <a:ea typeface="+mn-ea"/>
              <a:cs typeface="+mn-cs"/>
            </a:endParaRPr>
          </a:p>
          <a:p>
            <a:r>
              <a:rPr lang="en-GB" sz="1200" b="1" kern="1200" baseline="0" dirty="0">
                <a:solidFill>
                  <a:schemeClr val="tx1"/>
                </a:solidFill>
                <a:effectLst/>
                <a:latin typeface="+mn-lt"/>
                <a:ea typeface="+mn-ea"/>
                <a:cs typeface="+mn-cs"/>
              </a:rPr>
              <a:t>Key points with </a:t>
            </a:r>
            <a:r>
              <a:rPr lang="en-US" sz="1200" b="1" kern="1200" baseline="0" dirty="0">
                <a:solidFill>
                  <a:schemeClr val="tx1"/>
                </a:solidFill>
                <a:effectLst/>
                <a:latin typeface="+mn-lt"/>
                <a:ea typeface="+mn-ea"/>
                <a:cs typeface="+mn-cs"/>
              </a:rPr>
              <a:t>main topic or </a:t>
            </a:r>
            <a:r>
              <a:rPr lang="en-GB" sz="1200" b="1" kern="1200" baseline="0" dirty="0">
                <a:solidFill>
                  <a:schemeClr val="tx1"/>
                </a:solidFill>
                <a:effectLst/>
                <a:latin typeface="+mn-lt"/>
                <a:ea typeface="+mn-ea"/>
                <a:cs typeface="+mn-cs"/>
              </a:rPr>
              <a:t>questions:</a:t>
            </a:r>
          </a:p>
          <a:p>
            <a:endParaRPr lang="de-DE" dirty="0"/>
          </a:p>
        </p:txBody>
      </p:sp>
      <p:sp>
        <p:nvSpPr>
          <p:cNvPr id="4" name="Foliennummernplatzhalter 3"/>
          <p:cNvSpPr>
            <a:spLocks noGrp="1"/>
          </p:cNvSpPr>
          <p:nvPr>
            <p:ph type="sldNum" sz="quarter" idx="5"/>
          </p:nvPr>
        </p:nvSpPr>
        <p:spPr/>
        <p:txBody>
          <a:bodyPr/>
          <a:lstStyle/>
          <a:p>
            <a:fld id="{49000499-F197-4308-8A93-DEDFFCE82003}" type="slidenum">
              <a:rPr lang="en-GB" smtClean="0"/>
              <a:t>5</a:t>
            </a:fld>
            <a:endParaRPr lang="en-GB"/>
          </a:p>
        </p:txBody>
      </p:sp>
    </p:spTree>
    <p:extLst>
      <p:ext uri="{BB962C8B-B14F-4D97-AF65-F5344CB8AC3E}">
        <p14:creationId xmlns:p14="http://schemas.microsoft.com/office/powerpoint/2010/main" val="3168401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sz="1200" b="1" i="1" kern="1200" baseline="0" dirty="0" err="1" smtClean="0">
                <a:solidFill>
                  <a:schemeClr val="tx1"/>
                </a:solidFill>
                <a:latin typeface="+mn-lt"/>
                <a:ea typeface="+mn-ea"/>
                <a:cs typeface="+mn-cs"/>
              </a:rPr>
              <a:t>Feel</a:t>
            </a:r>
            <a:r>
              <a:rPr lang="de-CH" sz="1200" b="1" i="1" kern="1200" baseline="0" dirty="0" smtClean="0">
                <a:solidFill>
                  <a:schemeClr val="tx1"/>
                </a:solidFill>
                <a:latin typeface="+mn-lt"/>
                <a:ea typeface="+mn-ea"/>
                <a:cs typeface="+mn-cs"/>
              </a:rPr>
              <a:t> </a:t>
            </a:r>
            <a:r>
              <a:rPr lang="de-CH" sz="1200" b="1" i="1" kern="1200" baseline="0" dirty="0" err="1" smtClean="0">
                <a:solidFill>
                  <a:schemeClr val="tx1"/>
                </a:solidFill>
                <a:latin typeface="+mn-lt"/>
                <a:ea typeface="+mn-ea"/>
                <a:cs typeface="+mn-cs"/>
              </a:rPr>
              <a:t>free</a:t>
            </a:r>
            <a:r>
              <a:rPr lang="de-CH" sz="1200" b="1" i="1" kern="1200" baseline="0" dirty="0" smtClean="0">
                <a:solidFill>
                  <a:schemeClr val="tx1"/>
                </a:solidFill>
                <a:latin typeface="+mn-lt"/>
                <a:ea typeface="+mn-ea"/>
                <a:cs typeface="+mn-cs"/>
              </a:rPr>
              <a:t> </a:t>
            </a:r>
            <a:r>
              <a:rPr lang="de-CH" sz="1200" b="1" i="1" kern="1200" baseline="0" dirty="0" err="1" smtClean="0">
                <a:solidFill>
                  <a:schemeClr val="tx1"/>
                </a:solidFill>
                <a:latin typeface="+mn-lt"/>
                <a:ea typeface="+mn-ea"/>
                <a:cs typeface="+mn-cs"/>
              </a:rPr>
              <a:t>to</a:t>
            </a:r>
            <a:r>
              <a:rPr lang="de-CH" sz="1200" b="1" i="1" kern="1200" baseline="0" dirty="0" smtClean="0">
                <a:solidFill>
                  <a:schemeClr val="tx1"/>
                </a:solidFill>
                <a:latin typeface="+mn-lt"/>
                <a:ea typeface="+mn-ea"/>
                <a:cs typeface="+mn-cs"/>
              </a:rPr>
              <a:t> </a:t>
            </a:r>
            <a:r>
              <a:rPr lang="de-CH" sz="1200" b="1" i="1" kern="1200" baseline="0" dirty="0" err="1" smtClean="0">
                <a:solidFill>
                  <a:schemeClr val="tx1"/>
                </a:solidFill>
                <a:latin typeface="+mn-lt"/>
                <a:ea typeface="+mn-ea"/>
                <a:cs typeface="+mn-cs"/>
              </a:rPr>
              <a:t>insert</a:t>
            </a:r>
            <a:r>
              <a:rPr lang="de-CH" sz="1200" b="1" i="1" kern="1200" baseline="0" dirty="0" smtClean="0">
                <a:solidFill>
                  <a:schemeClr val="tx1"/>
                </a:solidFill>
                <a:latin typeface="+mn-lt"/>
                <a:ea typeface="+mn-ea"/>
                <a:cs typeface="+mn-cs"/>
              </a:rPr>
              <a:t> a </a:t>
            </a:r>
            <a:r>
              <a:rPr lang="de-CH" sz="1200" b="1" i="1" kern="1200" baseline="0" dirty="0" err="1" smtClean="0">
                <a:solidFill>
                  <a:schemeClr val="tx1"/>
                </a:solidFill>
                <a:latin typeface="+mn-lt"/>
                <a:ea typeface="+mn-ea"/>
                <a:cs typeface="+mn-cs"/>
              </a:rPr>
              <a:t>photo</a:t>
            </a:r>
            <a:r>
              <a:rPr lang="de-CH" sz="1200" b="1" i="1" kern="1200" baseline="0" dirty="0" smtClean="0">
                <a:solidFill>
                  <a:schemeClr val="tx1"/>
                </a:solidFill>
                <a:latin typeface="+mn-lt"/>
                <a:ea typeface="+mn-ea"/>
                <a:cs typeface="+mn-cs"/>
              </a:rPr>
              <a:t>, </a:t>
            </a:r>
            <a:r>
              <a:rPr lang="de-CH" sz="1200" b="1" i="1" kern="1200" baseline="0" dirty="0" err="1" smtClean="0">
                <a:solidFill>
                  <a:schemeClr val="tx1"/>
                </a:solidFill>
                <a:latin typeface="+mn-lt"/>
                <a:ea typeface="+mn-ea"/>
                <a:cs typeface="+mn-cs"/>
              </a:rPr>
              <a:t>framework</a:t>
            </a:r>
            <a:r>
              <a:rPr lang="de-CH" sz="1200" b="1" i="1" kern="1200" baseline="0" dirty="0" smtClean="0">
                <a:solidFill>
                  <a:schemeClr val="tx1"/>
                </a:solidFill>
                <a:latin typeface="+mn-lt"/>
                <a:ea typeface="+mn-ea"/>
                <a:cs typeface="+mn-cs"/>
              </a:rPr>
              <a:t>, </a:t>
            </a:r>
            <a:r>
              <a:rPr lang="de-CH" sz="1200" b="1" i="1" kern="1200" baseline="0" dirty="0" err="1" smtClean="0">
                <a:solidFill>
                  <a:schemeClr val="tx1"/>
                </a:solidFill>
                <a:latin typeface="+mn-lt"/>
                <a:ea typeface="+mn-ea"/>
                <a:cs typeface="+mn-cs"/>
              </a:rPr>
              <a:t>quote</a:t>
            </a:r>
            <a:r>
              <a:rPr lang="de-CH" sz="1200" b="1" i="1" kern="1200" baseline="0" dirty="0" smtClean="0">
                <a:solidFill>
                  <a:schemeClr val="tx1"/>
                </a:solidFill>
                <a:latin typeface="+mn-lt"/>
                <a:ea typeface="+mn-ea"/>
                <a:cs typeface="+mn-cs"/>
              </a:rPr>
              <a:t> </a:t>
            </a:r>
            <a:r>
              <a:rPr lang="de-CH" sz="1200" b="1" i="1" kern="1200" baseline="0" dirty="0" err="1" smtClean="0">
                <a:solidFill>
                  <a:schemeClr val="tx1"/>
                </a:solidFill>
                <a:latin typeface="+mn-lt"/>
                <a:ea typeface="+mn-ea"/>
                <a:cs typeface="+mn-cs"/>
              </a:rPr>
              <a:t>or</a:t>
            </a:r>
            <a:r>
              <a:rPr lang="de-CH" sz="1200" b="1" i="1" kern="1200" baseline="0" dirty="0" smtClean="0">
                <a:solidFill>
                  <a:schemeClr val="tx1"/>
                </a:solidFill>
                <a:latin typeface="+mn-lt"/>
                <a:ea typeface="+mn-ea"/>
                <a:cs typeface="+mn-cs"/>
              </a:rPr>
              <a:t> </a:t>
            </a:r>
            <a:r>
              <a:rPr lang="de-CH" sz="1200" b="1" i="1" kern="1200" baseline="0" dirty="0" err="1" smtClean="0">
                <a:solidFill>
                  <a:schemeClr val="tx1"/>
                </a:solidFill>
                <a:latin typeface="+mn-lt"/>
                <a:ea typeface="+mn-ea"/>
                <a:cs typeface="+mn-cs"/>
              </a:rPr>
              <a:t>any</a:t>
            </a:r>
            <a:r>
              <a:rPr lang="de-CH" sz="1200" b="1" i="1" kern="1200" baseline="0" dirty="0" smtClean="0">
                <a:solidFill>
                  <a:schemeClr val="tx1"/>
                </a:solidFill>
                <a:latin typeface="+mn-lt"/>
                <a:ea typeface="+mn-ea"/>
                <a:cs typeface="+mn-cs"/>
              </a:rPr>
              <a:t> </a:t>
            </a:r>
            <a:r>
              <a:rPr lang="de-CH" sz="1200" b="1" i="1" kern="1200" baseline="0" dirty="0" err="1" smtClean="0">
                <a:solidFill>
                  <a:schemeClr val="tx1"/>
                </a:solidFill>
                <a:latin typeface="+mn-lt"/>
                <a:ea typeface="+mn-ea"/>
                <a:cs typeface="+mn-cs"/>
              </a:rPr>
              <a:t>other</a:t>
            </a:r>
            <a:r>
              <a:rPr lang="de-CH" sz="1200" b="1" i="1" kern="1200" baseline="0" dirty="0" smtClean="0">
                <a:solidFill>
                  <a:schemeClr val="tx1"/>
                </a:solidFill>
                <a:latin typeface="+mn-lt"/>
                <a:ea typeface="+mn-ea"/>
                <a:cs typeface="+mn-cs"/>
              </a:rPr>
              <a:t> </a:t>
            </a:r>
            <a:r>
              <a:rPr lang="de-CH" sz="1200" b="1" i="1" kern="1200" baseline="0" dirty="0" err="1" smtClean="0">
                <a:solidFill>
                  <a:schemeClr val="tx1"/>
                </a:solidFill>
                <a:latin typeface="+mn-lt"/>
                <a:ea typeface="+mn-ea"/>
                <a:cs typeface="+mn-cs"/>
              </a:rPr>
              <a:t>idea</a:t>
            </a:r>
            <a:r>
              <a:rPr lang="de-CH" sz="1200" b="1" i="1" kern="1200" baseline="0" dirty="0" smtClean="0">
                <a:solidFill>
                  <a:schemeClr val="tx1"/>
                </a:solidFill>
                <a:latin typeface="+mn-lt"/>
                <a:ea typeface="+mn-ea"/>
                <a:cs typeface="+mn-cs"/>
              </a:rPr>
              <a:t> </a:t>
            </a:r>
            <a:r>
              <a:rPr lang="de-CH" sz="1200" b="1" i="1" kern="1200" baseline="0" dirty="0" err="1" smtClean="0">
                <a:solidFill>
                  <a:schemeClr val="tx1"/>
                </a:solidFill>
                <a:latin typeface="+mn-lt"/>
                <a:ea typeface="+mn-ea"/>
                <a:cs typeface="+mn-cs"/>
              </a:rPr>
              <a:t>that</a:t>
            </a:r>
            <a:r>
              <a:rPr lang="de-CH" sz="1200" b="1" i="1" kern="1200" baseline="0" dirty="0" smtClean="0">
                <a:solidFill>
                  <a:schemeClr val="tx1"/>
                </a:solidFill>
                <a:latin typeface="+mn-lt"/>
                <a:ea typeface="+mn-ea"/>
                <a:cs typeface="+mn-cs"/>
              </a:rPr>
              <a:t> </a:t>
            </a:r>
            <a:r>
              <a:rPr lang="de-CH" sz="1200" b="1" i="1" kern="1200" baseline="0" dirty="0" err="1" smtClean="0">
                <a:solidFill>
                  <a:schemeClr val="tx1"/>
                </a:solidFill>
                <a:latin typeface="+mn-lt"/>
                <a:ea typeface="+mn-ea"/>
                <a:cs typeface="+mn-cs"/>
              </a:rPr>
              <a:t>you</a:t>
            </a:r>
            <a:r>
              <a:rPr lang="de-CH" sz="1200" b="1" i="1" kern="1200" baseline="0" dirty="0" smtClean="0">
                <a:solidFill>
                  <a:schemeClr val="tx1"/>
                </a:solidFill>
                <a:latin typeface="+mn-lt"/>
                <a:ea typeface="+mn-ea"/>
                <a:cs typeface="+mn-cs"/>
              </a:rPr>
              <a:t> </a:t>
            </a:r>
            <a:r>
              <a:rPr lang="de-CH" sz="1200" b="1" i="1" kern="1200" baseline="0" dirty="0" err="1" smtClean="0">
                <a:solidFill>
                  <a:schemeClr val="tx1"/>
                </a:solidFill>
                <a:latin typeface="+mn-lt"/>
                <a:ea typeface="+mn-ea"/>
                <a:cs typeface="+mn-cs"/>
              </a:rPr>
              <a:t>have</a:t>
            </a:r>
            <a:r>
              <a:rPr lang="de-CH" sz="1200" b="1" i="1" kern="1200" baseline="0" dirty="0" smtClean="0">
                <a:solidFill>
                  <a:schemeClr val="tx1"/>
                </a:solidFill>
                <a:latin typeface="+mn-lt"/>
                <a:ea typeface="+mn-ea"/>
                <a:cs typeface="+mn-cs"/>
              </a:rPr>
              <a:t> </a:t>
            </a:r>
            <a:r>
              <a:rPr lang="de-CH" sz="1200" b="1" i="1" kern="1200" baseline="0" dirty="0" err="1" smtClean="0">
                <a:solidFill>
                  <a:schemeClr val="tx1"/>
                </a:solidFill>
                <a:latin typeface="+mn-lt"/>
                <a:ea typeface="+mn-ea"/>
                <a:cs typeface="+mn-cs"/>
              </a:rPr>
              <a:t>to</a:t>
            </a:r>
            <a:r>
              <a:rPr lang="de-CH" sz="1200" b="1" i="1" kern="1200" baseline="0" dirty="0" smtClean="0">
                <a:solidFill>
                  <a:schemeClr val="tx1"/>
                </a:solidFill>
                <a:latin typeface="+mn-lt"/>
                <a:ea typeface="+mn-ea"/>
                <a:cs typeface="+mn-cs"/>
              </a:rPr>
              <a:t> </a:t>
            </a:r>
            <a:r>
              <a:rPr lang="de-CH" sz="1200" b="1" i="1" kern="1200" baseline="0" dirty="0" err="1" smtClean="0">
                <a:solidFill>
                  <a:schemeClr val="tx1"/>
                </a:solidFill>
                <a:latin typeface="+mn-lt"/>
                <a:ea typeface="+mn-ea"/>
                <a:cs typeface="+mn-cs"/>
              </a:rPr>
              <a:t>show</a:t>
            </a:r>
            <a:r>
              <a:rPr lang="de-CH" sz="1200" b="1" i="1" kern="1200" baseline="0" dirty="0" smtClean="0">
                <a:solidFill>
                  <a:schemeClr val="tx1"/>
                </a:solidFill>
                <a:latin typeface="+mn-lt"/>
                <a:ea typeface="+mn-ea"/>
                <a:cs typeface="+mn-cs"/>
              </a:rPr>
              <a:t> </a:t>
            </a:r>
            <a:r>
              <a:rPr lang="de-CH" sz="1200" b="1" i="1" kern="1200" baseline="0" dirty="0" err="1" smtClean="0">
                <a:solidFill>
                  <a:schemeClr val="tx1"/>
                </a:solidFill>
                <a:latin typeface="+mn-lt"/>
                <a:ea typeface="+mn-ea"/>
                <a:cs typeface="+mn-cs"/>
              </a:rPr>
              <a:t>how</a:t>
            </a:r>
            <a:r>
              <a:rPr lang="de-CH" sz="1200" b="1" i="1" kern="1200" baseline="0" dirty="0" smtClean="0">
                <a:solidFill>
                  <a:schemeClr val="tx1"/>
                </a:solidFill>
                <a:latin typeface="+mn-lt"/>
                <a:ea typeface="+mn-ea"/>
                <a:cs typeface="+mn-cs"/>
              </a:rPr>
              <a:t> </a:t>
            </a:r>
            <a:r>
              <a:rPr lang="de-CH" sz="1200" b="1" i="1" kern="1200" baseline="0" dirty="0" err="1" smtClean="0">
                <a:solidFill>
                  <a:schemeClr val="tx1"/>
                </a:solidFill>
                <a:latin typeface="+mn-lt"/>
                <a:ea typeface="+mn-ea"/>
                <a:cs typeface="+mn-cs"/>
              </a:rPr>
              <a:t>this</a:t>
            </a:r>
            <a:r>
              <a:rPr lang="de-CH" sz="1200" b="1" i="1" kern="1200" baseline="0" dirty="0" smtClean="0">
                <a:solidFill>
                  <a:schemeClr val="tx1"/>
                </a:solidFill>
                <a:latin typeface="+mn-lt"/>
                <a:ea typeface="+mn-ea"/>
                <a:cs typeface="+mn-cs"/>
              </a:rPr>
              <a:t> </a:t>
            </a:r>
            <a:r>
              <a:rPr lang="de-CH" sz="1200" b="1" i="1" kern="1200" baseline="0" dirty="0" err="1" smtClean="0">
                <a:solidFill>
                  <a:schemeClr val="tx1"/>
                </a:solidFill>
                <a:latin typeface="+mn-lt"/>
                <a:ea typeface="+mn-ea"/>
                <a:cs typeface="+mn-cs"/>
              </a:rPr>
              <a:t>webinar</a:t>
            </a:r>
            <a:r>
              <a:rPr lang="de-CH" sz="1200" b="1" i="1" kern="1200" baseline="0" dirty="0" smtClean="0">
                <a:solidFill>
                  <a:schemeClr val="tx1"/>
                </a:solidFill>
                <a:latin typeface="+mn-lt"/>
                <a:ea typeface="+mn-ea"/>
                <a:cs typeface="+mn-cs"/>
              </a:rPr>
              <a:t> </a:t>
            </a:r>
            <a:r>
              <a:rPr lang="de-CH" sz="1200" b="1" i="1" kern="1200" baseline="0" dirty="0" err="1" smtClean="0">
                <a:solidFill>
                  <a:schemeClr val="tx1"/>
                </a:solidFill>
                <a:latin typeface="+mn-lt"/>
                <a:ea typeface="+mn-ea"/>
                <a:cs typeface="+mn-cs"/>
              </a:rPr>
              <a:t>topic</a:t>
            </a:r>
            <a:r>
              <a:rPr lang="de-CH" sz="1200" b="1" i="1" kern="1200" baseline="0" dirty="0" smtClean="0">
                <a:solidFill>
                  <a:schemeClr val="tx1"/>
                </a:solidFill>
                <a:latin typeface="+mn-lt"/>
                <a:ea typeface="+mn-ea"/>
                <a:cs typeface="+mn-cs"/>
              </a:rPr>
              <a:t> links </a:t>
            </a:r>
            <a:r>
              <a:rPr lang="de-CH" sz="1200" b="1" i="1" kern="1200" baseline="0" dirty="0" err="1" smtClean="0">
                <a:solidFill>
                  <a:schemeClr val="tx1"/>
                </a:solidFill>
                <a:latin typeface="+mn-lt"/>
                <a:ea typeface="+mn-ea"/>
                <a:cs typeface="+mn-cs"/>
              </a:rPr>
              <a:t>to</a:t>
            </a:r>
            <a:r>
              <a:rPr lang="de-CH" sz="1200" b="1" i="1" kern="1200" baseline="0" dirty="0" smtClean="0">
                <a:solidFill>
                  <a:schemeClr val="tx1"/>
                </a:solidFill>
                <a:latin typeface="+mn-lt"/>
                <a:ea typeface="+mn-ea"/>
                <a:cs typeface="+mn-cs"/>
              </a:rPr>
              <a:t> </a:t>
            </a:r>
            <a:r>
              <a:rPr lang="en-GB" sz="1200" b="1" i="1" kern="1200" baseline="0" dirty="0" smtClean="0">
                <a:solidFill>
                  <a:schemeClr val="tx1"/>
                </a:solidFill>
                <a:latin typeface="+mn-lt"/>
                <a:ea typeface="+mn-ea"/>
                <a:cs typeface="+mn-cs"/>
              </a:rPr>
              <a:t>Leave no one behind</a:t>
            </a:r>
            <a:r>
              <a:rPr lang="de-CH" sz="1200" b="1" i="1" kern="1200" baseline="0" dirty="0" smtClean="0">
                <a:solidFill>
                  <a:schemeClr val="tx1"/>
                </a:solidFill>
                <a:latin typeface="+mn-lt"/>
                <a:ea typeface="+mn-ea"/>
                <a:cs typeface="+mn-cs"/>
              </a:rPr>
              <a:t>. </a:t>
            </a:r>
            <a:r>
              <a:rPr lang="de-CH" sz="1200" b="0" i="1" kern="1200" baseline="0" dirty="0" err="1" smtClean="0">
                <a:solidFill>
                  <a:schemeClr val="tx1"/>
                </a:solidFill>
                <a:latin typeface="+mn-lt"/>
                <a:ea typeface="+mn-ea"/>
                <a:cs typeface="+mn-cs"/>
              </a:rPr>
              <a:t>You</a:t>
            </a:r>
            <a:r>
              <a:rPr lang="de-CH" sz="1200" b="0" i="1" kern="1200" baseline="0" dirty="0" smtClean="0">
                <a:solidFill>
                  <a:schemeClr val="tx1"/>
                </a:solidFill>
                <a:latin typeface="+mn-lt"/>
                <a:ea typeface="+mn-ea"/>
                <a:cs typeface="+mn-cs"/>
              </a:rPr>
              <a:t> </a:t>
            </a:r>
            <a:r>
              <a:rPr lang="de-CH" sz="1200" b="0" i="1" kern="1200" baseline="0" dirty="0" err="1" smtClean="0">
                <a:solidFill>
                  <a:schemeClr val="tx1"/>
                </a:solidFill>
                <a:latin typeface="+mn-lt"/>
                <a:ea typeface="+mn-ea"/>
                <a:cs typeface="+mn-cs"/>
              </a:rPr>
              <a:t>can</a:t>
            </a:r>
            <a:r>
              <a:rPr lang="de-CH" sz="1200" b="0" i="1" kern="1200" baseline="0" dirty="0" smtClean="0">
                <a:solidFill>
                  <a:schemeClr val="tx1"/>
                </a:solidFill>
                <a:latin typeface="+mn-lt"/>
                <a:ea typeface="+mn-ea"/>
                <a:cs typeface="+mn-cs"/>
              </a:rPr>
              <a:t> </a:t>
            </a:r>
            <a:r>
              <a:rPr lang="de-CH" sz="1200" b="0" i="1" kern="1200" baseline="0" dirty="0" err="1" smtClean="0">
                <a:solidFill>
                  <a:schemeClr val="tx1"/>
                </a:solidFill>
                <a:latin typeface="+mn-lt"/>
                <a:ea typeface="+mn-ea"/>
                <a:cs typeface="+mn-cs"/>
              </a:rPr>
              <a:t>remove</a:t>
            </a:r>
            <a:r>
              <a:rPr lang="de-CH" sz="1200" b="0" i="1" kern="1200" baseline="0" dirty="0" smtClean="0">
                <a:solidFill>
                  <a:schemeClr val="tx1"/>
                </a:solidFill>
                <a:latin typeface="+mn-lt"/>
                <a:ea typeface="+mn-ea"/>
                <a:cs typeface="+mn-cs"/>
              </a:rPr>
              <a:t> </a:t>
            </a:r>
            <a:r>
              <a:rPr lang="de-CH" sz="1200" b="0" i="1" kern="1200" baseline="0" dirty="0" err="1" smtClean="0">
                <a:solidFill>
                  <a:schemeClr val="tx1"/>
                </a:solidFill>
                <a:latin typeface="+mn-lt"/>
                <a:ea typeface="+mn-ea"/>
                <a:cs typeface="+mn-cs"/>
              </a:rPr>
              <a:t>the</a:t>
            </a:r>
            <a:r>
              <a:rPr lang="de-CH" sz="1200" b="0" i="1" kern="1200" baseline="0" dirty="0" smtClean="0">
                <a:solidFill>
                  <a:schemeClr val="tx1"/>
                </a:solidFill>
                <a:latin typeface="+mn-lt"/>
                <a:ea typeface="+mn-ea"/>
                <a:cs typeface="+mn-cs"/>
              </a:rPr>
              <a:t> LNOB </a:t>
            </a:r>
            <a:r>
              <a:rPr lang="de-CH" sz="1200" b="0" i="1" kern="1200" baseline="0" dirty="0" err="1" smtClean="0">
                <a:solidFill>
                  <a:schemeClr val="tx1"/>
                </a:solidFill>
                <a:latin typeface="+mn-lt"/>
                <a:ea typeface="+mn-ea"/>
                <a:cs typeface="+mn-cs"/>
              </a:rPr>
              <a:t>icon</a:t>
            </a:r>
            <a:r>
              <a:rPr lang="de-CH" sz="1200" b="0" i="1" kern="1200" baseline="0" dirty="0" smtClean="0">
                <a:solidFill>
                  <a:schemeClr val="tx1"/>
                </a:solidFill>
                <a:latin typeface="+mn-lt"/>
                <a:ea typeface="+mn-ea"/>
                <a:cs typeface="+mn-cs"/>
              </a:rPr>
              <a:t>. </a:t>
            </a:r>
            <a:r>
              <a:rPr lang="de-CH" sz="1200" b="0" i="1" kern="1200" baseline="0" dirty="0" err="1" smtClean="0">
                <a:solidFill>
                  <a:schemeClr val="tx1"/>
                </a:solidFill>
                <a:latin typeface="+mn-lt"/>
                <a:ea typeface="+mn-ea"/>
                <a:cs typeface="+mn-cs"/>
              </a:rPr>
              <a:t>If</a:t>
            </a:r>
            <a:r>
              <a:rPr lang="de-CH" sz="1200" b="0" i="1" kern="1200" baseline="0" dirty="0" smtClean="0">
                <a:solidFill>
                  <a:schemeClr val="tx1"/>
                </a:solidFill>
                <a:latin typeface="+mn-lt"/>
                <a:ea typeface="+mn-ea"/>
                <a:cs typeface="+mn-cs"/>
              </a:rPr>
              <a:t> </a:t>
            </a:r>
            <a:r>
              <a:rPr lang="de-CH" sz="1200" b="0" i="1" kern="1200" baseline="0" dirty="0" err="1" smtClean="0">
                <a:solidFill>
                  <a:schemeClr val="tx1"/>
                </a:solidFill>
                <a:latin typeface="+mn-lt"/>
                <a:ea typeface="+mn-ea"/>
                <a:cs typeface="+mn-cs"/>
              </a:rPr>
              <a:t>you</a:t>
            </a:r>
            <a:r>
              <a:rPr lang="de-CH" sz="1200" b="0" i="1" kern="1200" baseline="0" dirty="0" smtClean="0">
                <a:solidFill>
                  <a:schemeClr val="tx1"/>
                </a:solidFill>
                <a:latin typeface="+mn-lt"/>
                <a:ea typeface="+mn-ea"/>
                <a:cs typeface="+mn-cs"/>
              </a:rPr>
              <a:t> </a:t>
            </a:r>
            <a:r>
              <a:rPr lang="de-CH" sz="1200" b="0" i="1" kern="1200" baseline="0" dirty="0" err="1" smtClean="0">
                <a:solidFill>
                  <a:schemeClr val="tx1"/>
                </a:solidFill>
                <a:latin typeface="+mn-lt"/>
                <a:ea typeface="+mn-ea"/>
                <a:cs typeface="+mn-cs"/>
              </a:rPr>
              <a:t>prefer</a:t>
            </a:r>
            <a:r>
              <a:rPr lang="de-CH" sz="1200" b="0" i="1" kern="1200" baseline="0" dirty="0" smtClean="0">
                <a:solidFill>
                  <a:schemeClr val="tx1"/>
                </a:solidFill>
                <a:latin typeface="+mn-lt"/>
                <a:ea typeface="+mn-ea"/>
                <a:cs typeface="+mn-cs"/>
              </a:rPr>
              <a:t> </a:t>
            </a:r>
            <a:r>
              <a:rPr lang="de-CH" sz="1200" b="0" i="1" kern="1200" baseline="0" dirty="0" err="1" smtClean="0">
                <a:solidFill>
                  <a:schemeClr val="tx1"/>
                </a:solidFill>
                <a:latin typeface="+mn-lt"/>
                <a:ea typeface="+mn-ea"/>
                <a:cs typeface="+mn-cs"/>
              </a:rPr>
              <a:t>to</a:t>
            </a:r>
            <a:r>
              <a:rPr lang="de-CH" sz="1200" b="0" i="1" kern="1200" baseline="0" dirty="0" smtClean="0">
                <a:solidFill>
                  <a:schemeClr val="tx1"/>
                </a:solidFill>
                <a:latin typeface="+mn-lt"/>
                <a:ea typeface="+mn-ea"/>
                <a:cs typeface="+mn-cs"/>
              </a:rPr>
              <a:t> </a:t>
            </a:r>
            <a:r>
              <a:rPr lang="de-CH" sz="1200" b="0" i="1" kern="1200" baseline="0" dirty="0" err="1" smtClean="0">
                <a:solidFill>
                  <a:schemeClr val="tx1"/>
                </a:solidFill>
                <a:latin typeface="+mn-lt"/>
                <a:ea typeface="+mn-ea"/>
                <a:cs typeface="+mn-cs"/>
              </a:rPr>
              <a:t>show</a:t>
            </a:r>
            <a:r>
              <a:rPr lang="de-CH" sz="1200" b="0" i="1" kern="1200" baseline="0" dirty="0" smtClean="0">
                <a:solidFill>
                  <a:schemeClr val="tx1"/>
                </a:solidFill>
                <a:latin typeface="+mn-lt"/>
                <a:ea typeface="+mn-ea"/>
                <a:cs typeface="+mn-cs"/>
              </a:rPr>
              <a:t> </a:t>
            </a:r>
            <a:r>
              <a:rPr lang="de-CH" sz="1200" b="0" i="1" kern="1200" baseline="0" dirty="0" err="1" smtClean="0">
                <a:solidFill>
                  <a:schemeClr val="tx1"/>
                </a:solidFill>
                <a:latin typeface="+mn-lt"/>
                <a:ea typeface="+mn-ea"/>
                <a:cs typeface="+mn-cs"/>
              </a:rPr>
              <a:t>this</a:t>
            </a:r>
            <a:r>
              <a:rPr lang="de-CH" sz="1200" b="0" i="1" kern="1200" baseline="0" dirty="0" smtClean="0">
                <a:solidFill>
                  <a:schemeClr val="tx1"/>
                </a:solidFill>
                <a:latin typeface="+mn-lt"/>
                <a:ea typeface="+mn-ea"/>
                <a:cs typeface="+mn-cs"/>
              </a:rPr>
              <a:t> </a:t>
            </a:r>
            <a:r>
              <a:rPr lang="de-CH" sz="1200" b="0" i="1" kern="1200" baseline="0" dirty="0" err="1" smtClean="0">
                <a:solidFill>
                  <a:schemeClr val="tx1"/>
                </a:solidFill>
                <a:latin typeface="+mn-lt"/>
                <a:ea typeface="+mn-ea"/>
                <a:cs typeface="+mn-cs"/>
              </a:rPr>
              <a:t>slide</a:t>
            </a:r>
            <a:r>
              <a:rPr lang="de-CH" sz="1200" b="0" i="1" kern="1200" baseline="0" dirty="0" smtClean="0">
                <a:solidFill>
                  <a:schemeClr val="tx1"/>
                </a:solidFill>
                <a:latin typeface="+mn-lt"/>
                <a:ea typeface="+mn-ea"/>
                <a:cs typeface="+mn-cs"/>
              </a:rPr>
              <a:t> </a:t>
            </a:r>
            <a:r>
              <a:rPr lang="de-CH" sz="1200" b="0" i="1" kern="1200" baseline="0" dirty="0" err="1" smtClean="0">
                <a:solidFill>
                  <a:schemeClr val="tx1"/>
                </a:solidFill>
                <a:latin typeface="+mn-lt"/>
                <a:ea typeface="+mn-ea"/>
                <a:cs typeface="+mn-cs"/>
              </a:rPr>
              <a:t>later</a:t>
            </a:r>
            <a:r>
              <a:rPr lang="de-CH" sz="1200" b="0" i="1" kern="1200" baseline="0" dirty="0" smtClean="0">
                <a:solidFill>
                  <a:schemeClr val="tx1"/>
                </a:solidFill>
                <a:latin typeface="+mn-lt"/>
                <a:ea typeface="+mn-ea"/>
                <a:cs typeface="+mn-cs"/>
              </a:rPr>
              <a:t>, </a:t>
            </a:r>
            <a:r>
              <a:rPr lang="de-CH" sz="1200" b="0" i="1" kern="1200" baseline="0" dirty="0" err="1" smtClean="0">
                <a:solidFill>
                  <a:schemeClr val="tx1"/>
                </a:solidFill>
                <a:latin typeface="+mn-lt"/>
                <a:ea typeface="+mn-ea"/>
                <a:cs typeface="+mn-cs"/>
              </a:rPr>
              <a:t>for</a:t>
            </a:r>
            <a:r>
              <a:rPr lang="de-CH" sz="1200" b="0" i="1" kern="1200" baseline="0" dirty="0" smtClean="0">
                <a:solidFill>
                  <a:schemeClr val="tx1"/>
                </a:solidFill>
                <a:latin typeface="+mn-lt"/>
                <a:ea typeface="+mn-ea"/>
                <a:cs typeface="+mn-cs"/>
              </a:rPr>
              <a:t> </a:t>
            </a:r>
            <a:r>
              <a:rPr lang="de-CH" sz="1200" b="0" i="1" kern="1200" baseline="0" dirty="0" err="1" smtClean="0">
                <a:solidFill>
                  <a:schemeClr val="tx1"/>
                </a:solidFill>
                <a:latin typeface="+mn-lt"/>
                <a:ea typeface="+mn-ea"/>
                <a:cs typeface="+mn-cs"/>
              </a:rPr>
              <a:t>example</a:t>
            </a:r>
            <a:r>
              <a:rPr lang="de-CH" sz="1200" b="0" i="1" kern="1200" baseline="0" dirty="0" smtClean="0">
                <a:solidFill>
                  <a:schemeClr val="tx1"/>
                </a:solidFill>
                <a:latin typeface="+mn-lt"/>
                <a:ea typeface="+mn-ea"/>
                <a:cs typeface="+mn-cs"/>
              </a:rPr>
              <a:t> in </a:t>
            </a:r>
            <a:r>
              <a:rPr lang="de-CH" sz="1200" b="0" i="1" kern="1200" baseline="0" dirty="0" err="1" smtClean="0">
                <a:solidFill>
                  <a:schemeClr val="tx1"/>
                </a:solidFill>
                <a:latin typeface="+mn-lt"/>
                <a:ea typeface="+mn-ea"/>
                <a:cs typeface="+mn-cs"/>
              </a:rPr>
              <a:t>the</a:t>
            </a:r>
            <a:r>
              <a:rPr lang="de-CH" sz="1200" b="0" i="1" kern="1200" baseline="0" dirty="0" smtClean="0">
                <a:solidFill>
                  <a:schemeClr val="tx1"/>
                </a:solidFill>
                <a:latin typeface="+mn-lt"/>
                <a:ea typeface="+mn-ea"/>
                <a:cs typeface="+mn-cs"/>
              </a:rPr>
              <a:t> </a:t>
            </a:r>
            <a:r>
              <a:rPr lang="de-CH" sz="1200" b="0" i="1" kern="1200" baseline="0" dirty="0" err="1" smtClean="0">
                <a:solidFill>
                  <a:schemeClr val="tx1"/>
                </a:solidFill>
                <a:latin typeface="+mn-lt"/>
                <a:ea typeface="+mn-ea"/>
                <a:cs typeface="+mn-cs"/>
              </a:rPr>
              <a:t>Question</a:t>
            </a:r>
            <a:r>
              <a:rPr lang="de-CH" sz="1200" b="0" i="1" kern="1200" baseline="0" dirty="0" smtClean="0">
                <a:solidFill>
                  <a:schemeClr val="tx1"/>
                </a:solidFill>
                <a:latin typeface="+mn-lt"/>
                <a:ea typeface="+mn-ea"/>
                <a:cs typeface="+mn-cs"/>
              </a:rPr>
              <a:t> and </a:t>
            </a:r>
            <a:r>
              <a:rPr lang="de-CH" sz="1200" b="0" i="1" kern="1200" baseline="0" dirty="0" err="1" smtClean="0">
                <a:solidFill>
                  <a:schemeClr val="tx1"/>
                </a:solidFill>
                <a:latin typeface="+mn-lt"/>
                <a:ea typeface="+mn-ea"/>
                <a:cs typeface="+mn-cs"/>
              </a:rPr>
              <a:t>Answer</a:t>
            </a:r>
            <a:r>
              <a:rPr lang="de-CH" sz="1200" b="0" i="1" kern="1200" baseline="0" dirty="0" smtClean="0">
                <a:solidFill>
                  <a:schemeClr val="tx1"/>
                </a:solidFill>
                <a:latin typeface="+mn-lt"/>
                <a:ea typeface="+mn-ea"/>
                <a:cs typeface="+mn-cs"/>
              </a:rPr>
              <a:t> Session </a:t>
            </a:r>
            <a:r>
              <a:rPr lang="de-CH" sz="1200" b="0" i="1" kern="1200" baseline="0" dirty="0" err="1" smtClean="0">
                <a:solidFill>
                  <a:schemeClr val="tx1"/>
                </a:solidFill>
                <a:latin typeface="+mn-lt"/>
                <a:ea typeface="+mn-ea"/>
                <a:cs typeface="+mn-cs"/>
              </a:rPr>
              <a:t>or</a:t>
            </a:r>
            <a:r>
              <a:rPr lang="de-CH" sz="1200" b="0" i="1" kern="1200" baseline="0" dirty="0" smtClean="0">
                <a:solidFill>
                  <a:schemeClr val="tx1"/>
                </a:solidFill>
                <a:latin typeface="+mn-lt"/>
                <a:ea typeface="+mn-ea"/>
                <a:cs typeface="+mn-cs"/>
              </a:rPr>
              <a:t> after </a:t>
            </a:r>
            <a:r>
              <a:rPr lang="de-CH" sz="1200" b="0" i="1" kern="1200" baseline="0" dirty="0" err="1" smtClean="0">
                <a:solidFill>
                  <a:schemeClr val="tx1"/>
                </a:solidFill>
                <a:latin typeface="+mn-lt"/>
                <a:ea typeface="+mn-ea"/>
                <a:cs typeface="+mn-cs"/>
              </a:rPr>
              <a:t>the</a:t>
            </a:r>
            <a:r>
              <a:rPr lang="de-CH" sz="1200" b="0" i="1" kern="1200" baseline="0" dirty="0" smtClean="0">
                <a:solidFill>
                  <a:schemeClr val="tx1"/>
                </a:solidFill>
                <a:latin typeface="+mn-lt"/>
                <a:ea typeface="+mn-ea"/>
                <a:cs typeface="+mn-cs"/>
              </a:rPr>
              <a:t> Agenda, </a:t>
            </a:r>
            <a:r>
              <a:rPr lang="de-CH" sz="1200" b="0" i="1" kern="1200" baseline="0" dirty="0" err="1" smtClean="0">
                <a:solidFill>
                  <a:schemeClr val="tx1"/>
                </a:solidFill>
                <a:latin typeface="+mn-lt"/>
                <a:ea typeface="+mn-ea"/>
                <a:cs typeface="+mn-cs"/>
              </a:rPr>
              <a:t>you</a:t>
            </a:r>
            <a:r>
              <a:rPr lang="de-CH" sz="1200" b="0" i="1" kern="1200" baseline="0" dirty="0" smtClean="0">
                <a:solidFill>
                  <a:schemeClr val="tx1"/>
                </a:solidFill>
                <a:latin typeface="+mn-lt"/>
                <a:ea typeface="+mn-ea"/>
                <a:cs typeface="+mn-cs"/>
              </a:rPr>
              <a:t> </a:t>
            </a:r>
            <a:r>
              <a:rPr lang="de-CH" sz="1200" b="0" i="1" kern="1200" baseline="0" dirty="0" err="1" smtClean="0">
                <a:solidFill>
                  <a:schemeClr val="tx1"/>
                </a:solidFill>
                <a:latin typeface="+mn-lt"/>
                <a:ea typeface="+mn-ea"/>
                <a:cs typeface="+mn-cs"/>
              </a:rPr>
              <a:t>can</a:t>
            </a:r>
            <a:r>
              <a:rPr lang="de-CH" sz="1200" b="0" i="1" kern="1200" baseline="0" dirty="0" smtClean="0">
                <a:solidFill>
                  <a:schemeClr val="tx1"/>
                </a:solidFill>
                <a:latin typeface="+mn-lt"/>
                <a:ea typeface="+mn-ea"/>
                <a:cs typeface="+mn-cs"/>
              </a:rPr>
              <a:t> </a:t>
            </a:r>
            <a:r>
              <a:rPr lang="de-CH" sz="1200" b="0" i="1" kern="1200" baseline="0" dirty="0" err="1" smtClean="0">
                <a:solidFill>
                  <a:schemeClr val="tx1"/>
                </a:solidFill>
                <a:latin typeface="+mn-lt"/>
                <a:ea typeface="+mn-ea"/>
                <a:cs typeface="+mn-cs"/>
              </a:rPr>
              <a:t>move</a:t>
            </a:r>
            <a:r>
              <a:rPr lang="de-CH" sz="1200" b="0" i="1" kern="1200" baseline="0" dirty="0" smtClean="0">
                <a:solidFill>
                  <a:schemeClr val="tx1"/>
                </a:solidFill>
                <a:latin typeface="+mn-lt"/>
                <a:ea typeface="+mn-ea"/>
                <a:cs typeface="+mn-cs"/>
              </a:rPr>
              <a:t> </a:t>
            </a:r>
            <a:r>
              <a:rPr lang="de-CH" sz="1200" b="0" i="1" kern="1200" baseline="0" dirty="0" err="1" smtClean="0">
                <a:solidFill>
                  <a:schemeClr val="tx1"/>
                </a:solidFill>
                <a:latin typeface="+mn-lt"/>
                <a:ea typeface="+mn-ea"/>
                <a:cs typeface="+mn-cs"/>
              </a:rPr>
              <a:t>it</a:t>
            </a:r>
            <a:r>
              <a:rPr lang="de-CH" sz="1200" b="0" i="1" kern="1200" baseline="0" dirty="0" smtClean="0">
                <a:solidFill>
                  <a:schemeClr val="tx1"/>
                </a:solidFill>
                <a:latin typeface="+mn-lt"/>
                <a:ea typeface="+mn-ea"/>
                <a:cs typeface="+mn-cs"/>
              </a:rPr>
              <a:t> </a:t>
            </a:r>
            <a:r>
              <a:rPr lang="de-CH" sz="1200" b="0" i="1" kern="1200" baseline="0" dirty="0" err="1" smtClean="0">
                <a:solidFill>
                  <a:schemeClr val="tx1"/>
                </a:solidFill>
                <a:latin typeface="+mn-lt"/>
                <a:ea typeface="+mn-ea"/>
                <a:cs typeface="+mn-cs"/>
              </a:rPr>
              <a:t>around</a:t>
            </a:r>
            <a:r>
              <a:rPr lang="de-CH" sz="1200" b="0" i="1" kern="1200" baseline="0" dirty="0" smtClean="0">
                <a:solidFill>
                  <a:schemeClr val="tx1"/>
                </a:solidFill>
                <a:latin typeface="+mn-lt"/>
                <a:ea typeface="+mn-ea"/>
                <a:cs typeface="+mn-cs"/>
              </a:rPr>
              <a:t>. </a:t>
            </a:r>
            <a:r>
              <a:rPr lang="de-CH" sz="1200" b="0" i="1" kern="1200" baseline="0" dirty="0" err="1" smtClean="0">
                <a:solidFill>
                  <a:schemeClr val="tx1"/>
                </a:solidFill>
                <a:latin typeface="+mn-lt"/>
                <a:ea typeface="+mn-ea"/>
                <a:cs typeface="+mn-cs"/>
              </a:rPr>
              <a:t>If</a:t>
            </a:r>
            <a:r>
              <a:rPr lang="de-CH" sz="1200" b="0" i="1" kern="1200" baseline="0" dirty="0" smtClean="0">
                <a:solidFill>
                  <a:schemeClr val="tx1"/>
                </a:solidFill>
                <a:latin typeface="+mn-lt"/>
                <a:ea typeface="+mn-ea"/>
                <a:cs typeface="+mn-cs"/>
              </a:rPr>
              <a:t> </a:t>
            </a:r>
            <a:r>
              <a:rPr lang="de-CH" sz="1200" b="0" i="1" kern="1200" baseline="0" dirty="0" err="1" smtClean="0">
                <a:solidFill>
                  <a:schemeClr val="tx1"/>
                </a:solidFill>
                <a:latin typeface="+mn-lt"/>
                <a:ea typeface="+mn-ea"/>
                <a:cs typeface="+mn-cs"/>
              </a:rPr>
              <a:t>you</a:t>
            </a:r>
            <a:r>
              <a:rPr lang="de-CH" sz="1200" b="0" i="1" kern="1200" baseline="0" dirty="0" smtClean="0">
                <a:solidFill>
                  <a:schemeClr val="tx1"/>
                </a:solidFill>
                <a:latin typeface="+mn-lt"/>
                <a:ea typeface="+mn-ea"/>
                <a:cs typeface="+mn-cs"/>
              </a:rPr>
              <a:t> </a:t>
            </a:r>
            <a:r>
              <a:rPr lang="de-CH" sz="1200" b="0" i="1" kern="1200" baseline="0" dirty="0" err="1" smtClean="0">
                <a:solidFill>
                  <a:schemeClr val="tx1"/>
                </a:solidFill>
                <a:latin typeface="+mn-lt"/>
                <a:ea typeface="+mn-ea"/>
                <a:cs typeface="+mn-cs"/>
              </a:rPr>
              <a:t>need</a:t>
            </a:r>
            <a:r>
              <a:rPr lang="de-CH" sz="1200" b="0" i="1" kern="1200" baseline="0" dirty="0" smtClean="0">
                <a:solidFill>
                  <a:schemeClr val="tx1"/>
                </a:solidFill>
                <a:latin typeface="+mn-lt"/>
                <a:ea typeface="+mn-ea"/>
                <a:cs typeface="+mn-cs"/>
              </a:rPr>
              <a:t> </a:t>
            </a:r>
            <a:r>
              <a:rPr lang="de-CH" sz="1200" b="0" i="1" kern="1200" baseline="0" dirty="0" err="1" smtClean="0">
                <a:solidFill>
                  <a:schemeClr val="tx1"/>
                </a:solidFill>
                <a:latin typeface="+mn-lt"/>
                <a:ea typeface="+mn-ea"/>
                <a:cs typeface="+mn-cs"/>
              </a:rPr>
              <a:t>advice</a:t>
            </a:r>
            <a:r>
              <a:rPr lang="de-CH" sz="1200" b="0" i="1" kern="1200" baseline="0" dirty="0" smtClean="0">
                <a:solidFill>
                  <a:schemeClr val="tx1"/>
                </a:solidFill>
                <a:latin typeface="+mn-lt"/>
                <a:ea typeface="+mn-ea"/>
                <a:cs typeface="+mn-cs"/>
              </a:rPr>
              <a:t>, </a:t>
            </a:r>
            <a:r>
              <a:rPr lang="de-CH" sz="1200" b="0" i="1" kern="1200" baseline="0" dirty="0" err="1" smtClean="0">
                <a:solidFill>
                  <a:schemeClr val="tx1"/>
                </a:solidFill>
                <a:latin typeface="+mn-lt"/>
                <a:ea typeface="+mn-ea"/>
                <a:cs typeface="+mn-cs"/>
              </a:rPr>
              <a:t>you</a:t>
            </a:r>
            <a:r>
              <a:rPr lang="de-CH" sz="1200" b="0" i="1" kern="1200" baseline="0" dirty="0" smtClean="0">
                <a:solidFill>
                  <a:schemeClr val="tx1"/>
                </a:solidFill>
                <a:latin typeface="+mn-lt"/>
                <a:ea typeface="+mn-ea"/>
                <a:cs typeface="+mn-cs"/>
              </a:rPr>
              <a:t> </a:t>
            </a:r>
            <a:r>
              <a:rPr lang="de-CH" sz="1200" b="0" i="1" kern="1200" baseline="0" dirty="0" err="1" smtClean="0">
                <a:solidFill>
                  <a:schemeClr val="tx1"/>
                </a:solidFill>
                <a:latin typeface="+mn-lt"/>
                <a:ea typeface="+mn-ea"/>
                <a:cs typeface="+mn-cs"/>
              </a:rPr>
              <a:t>can</a:t>
            </a:r>
            <a:r>
              <a:rPr lang="de-CH" sz="1200" b="0" i="1" kern="1200" baseline="0" dirty="0" smtClean="0">
                <a:solidFill>
                  <a:schemeClr val="tx1"/>
                </a:solidFill>
                <a:latin typeface="+mn-lt"/>
                <a:ea typeface="+mn-ea"/>
                <a:cs typeface="+mn-cs"/>
              </a:rPr>
              <a:t> </a:t>
            </a:r>
            <a:r>
              <a:rPr lang="de-CH" sz="1200" b="0" i="1" kern="1200" baseline="0" dirty="0" err="1" smtClean="0">
                <a:solidFill>
                  <a:schemeClr val="tx1"/>
                </a:solidFill>
                <a:latin typeface="+mn-lt"/>
                <a:ea typeface="+mn-ea"/>
                <a:cs typeface="+mn-cs"/>
              </a:rPr>
              <a:t>discuss</a:t>
            </a:r>
            <a:r>
              <a:rPr lang="de-CH" sz="1200" b="0" i="1" kern="1200" baseline="0" dirty="0" smtClean="0">
                <a:solidFill>
                  <a:schemeClr val="tx1"/>
                </a:solidFill>
                <a:latin typeface="+mn-lt"/>
                <a:ea typeface="+mn-ea"/>
                <a:cs typeface="+mn-cs"/>
              </a:rPr>
              <a:t> </a:t>
            </a:r>
            <a:r>
              <a:rPr lang="de-CH" sz="1200" b="0" i="1" kern="1200" baseline="0" dirty="0" err="1" smtClean="0">
                <a:solidFill>
                  <a:schemeClr val="tx1"/>
                </a:solidFill>
                <a:latin typeface="+mn-lt"/>
                <a:ea typeface="+mn-ea"/>
                <a:cs typeface="+mn-cs"/>
              </a:rPr>
              <a:t>with</a:t>
            </a:r>
            <a:r>
              <a:rPr lang="de-CH" sz="1200" b="0" i="1" kern="1200" baseline="0" dirty="0" smtClean="0">
                <a:solidFill>
                  <a:schemeClr val="tx1"/>
                </a:solidFill>
                <a:latin typeface="+mn-lt"/>
                <a:ea typeface="+mn-ea"/>
                <a:cs typeface="+mn-cs"/>
              </a:rPr>
              <a:t> Louisa, Sara and Priya (</a:t>
            </a:r>
            <a:r>
              <a:rPr lang="de-CH" sz="1200" b="0" i="1" kern="1200" baseline="0" dirty="0" err="1" smtClean="0">
                <a:solidFill>
                  <a:schemeClr val="tx1"/>
                </a:solidFill>
                <a:latin typeface="+mn-lt"/>
                <a:ea typeface="+mn-ea"/>
                <a:cs typeface="+mn-cs"/>
              </a:rPr>
              <a:t>contacts</a:t>
            </a:r>
            <a:r>
              <a:rPr lang="de-CH" sz="1200" b="0" i="1" kern="1200" baseline="0" dirty="0" smtClean="0">
                <a:solidFill>
                  <a:schemeClr val="tx1"/>
                </a:solidFill>
                <a:latin typeface="+mn-lt"/>
                <a:ea typeface="+mn-ea"/>
                <a:cs typeface="+mn-cs"/>
              </a:rPr>
              <a:t> </a:t>
            </a:r>
            <a:r>
              <a:rPr lang="de-CH" sz="1200" i="1" kern="1200" baseline="0" dirty="0" err="1" smtClean="0">
                <a:solidFill>
                  <a:schemeClr val="tx1"/>
                </a:solidFill>
                <a:latin typeface="+mn-lt"/>
                <a:ea typeface="+mn-ea"/>
                <a:cs typeface="+mn-cs"/>
              </a:rPr>
              <a:t>below</a:t>
            </a:r>
            <a:r>
              <a:rPr lang="de-CH" sz="1200" i="1" kern="1200" baseline="0" dirty="0" smtClean="0">
                <a:solidFill>
                  <a:schemeClr val="tx1"/>
                </a:solidFill>
                <a:latin typeface="+mn-lt"/>
                <a:ea typeface="+mn-ea"/>
                <a:cs typeface="+mn-cs"/>
              </a:rPr>
              <a:t>). </a:t>
            </a:r>
            <a:r>
              <a:rPr lang="de-CH" sz="1200" i="1" kern="1200" baseline="0" dirty="0" err="1" smtClean="0">
                <a:solidFill>
                  <a:schemeClr val="tx1"/>
                </a:solidFill>
                <a:latin typeface="+mn-lt"/>
                <a:ea typeface="+mn-ea"/>
                <a:cs typeface="+mn-cs"/>
              </a:rPr>
              <a:t>If</a:t>
            </a:r>
            <a:r>
              <a:rPr lang="de-CH" sz="1200" i="1" kern="1200" baseline="0" dirty="0" smtClean="0">
                <a:solidFill>
                  <a:schemeClr val="tx1"/>
                </a:solidFill>
                <a:latin typeface="+mn-lt"/>
                <a:ea typeface="+mn-ea"/>
                <a:cs typeface="+mn-cs"/>
              </a:rPr>
              <a:t> </a:t>
            </a:r>
            <a:r>
              <a:rPr lang="de-CH" sz="1200" i="1" kern="1200" baseline="0" dirty="0" err="1" smtClean="0">
                <a:solidFill>
                  <a:schemeClr val="tx1"/>
                </a:solidFill>
                <a:latin typeface="+mn-lt"/>
                <a:ea typeface="+mn-ea"/>
                <a:cs typeface="+mn-cs"/>
              </a:rPr>
              <a:t>you</a:t>
            </a:r>
            <a:r>
              <a:rPr lang="de-CH" sz="1200" i="1" kern="1200" baseline="0" dirty="0" smtClean="0">
                <a:solidFill>
                  <a:schemeClr val="tx1"/>
                </a:solidFill>
                <a:latin typeface="+mn-lt"/>
                <a:ea typeface="+mn-ea"/>
                <a:cs typeface="+mn-cs"/>
              </a:rPr>
              <a:t> </a:t>
            </a:r>
            <a:r>
              <a:rPr lang="de-CH" sz="1200" i="1" kern="1200" baseline="0" dirty="0" err="1" smtClean="0">
                <a:solidFill>
                  <a:schemeClr val="tx1"/>
                </a:solidFill>
                <a:latin typeface="+mn-lt"/>
                <a:ea typeface="+mn-ea"/>
                <a:cs typeface="+mn-cs"/>
              </a:rPr>
              <a:t>or</a:t>
            </a:r>
            <a:r>
              <a:rPr lang="de-CH" sz="1200" i="1" kern="1200" baseline="0" dirty="0" smtClean="0">
                <a:solidFill>
                  <a:schemeClr val="tx1"/>
                </a:solidFill>
                <a:latin typeface="+mn-lt"/>
                <a:ea typeface="+mn-ea"/>
                <a:cs typeface="+mn-cs"/>
              </a:rPr>
              <a:t> </a:t>
            </a:r>
            <a:r>
              <a:rPr lang="de-CH" sz="1200" i="1" kern="1200" baseline="0" dirty="0" err="1" smtClean="0">
                <a:solidFill>
                  <a:schemeClr val="tx1"/>
                </a:solidFill>
                <a:latin typeface="+mn-lt"/>
                <a:ea typeface="+mn-ea"/>
                <a:cs typeface="+mn-cs"/>
              </a:rPr>
              <a:t>one</a:t>
            </a:r>
            <a:r>
              <a:rPr lang="de-CH" sz="1200" i="1" kern="1200" baseline="0" dirty="0" smtClean="0">
                <a:solidFill>
                  <a:schemeClr val="tx1"/>
                </a:solidFill>
                <a:latin typeface="+mn-lt"/>
                <a:ea typeface="+mn-ea"/>
                <a:cs typeface="+mn-cs"/>
              </a:rPr>
              <a:t> </a:t>
            </a:r>
            <a:r>
              <a:rPr lang="de-CH" sz="1200" i="1" kern="1200" baseline="0" dirty="0" err="1" smtClean="0">
                <a:solidFill>
                  <a:schemeClr val="tx1"/>
                </a:solidFill>
                <a:latin typeface="+mn-lt"/>
                <a:ea typeface="+mn-ea"/>
                <a:cs typeface="+mn-cs"/>
              </a:rPr>
              <a:t>of</a:t>
            </a:r>
            <a:r>
              <a:rPr lang="de-CH" sz="1200" i="1" kern="1200" baseline="0" dirty="0" smtClean="0">
                <a:solidFill>
                  <a:schemeClr val="tx1"/>
                </a:solidFill>
                <a:latin typeface="+mn-lt"/>
                <a:ea typeface="+mn-ea"/>
                <a:cs typeface="+mn-cs"/>
              </a:rPr>
              <a:t> </a:t>
            </a:r>
            <a:r>
              <a:rPr lang="de-CH" sz="1200" i="1" kern="1200" baseline="0" dirty="0" err="1" smtClean="0">
                <a:solidFill>
                  <a:schemeClr val="tx1"/>
                </a:solidFill>
                <a:latin typeface="+mn-lt"/>
                <a:ea typeface="+mn-ea"/>
                <a:cs typeface="+mn-cs"/>
              </a:rPr>
              <a:t>your</a:t>
            </a:r>
            <a:r>
              <a:rPr lang="de-CH" sz="1200" i="1" kern="1200" baseline="0" dirty="0" smtClean="0">
                <a:solidFill>
                  <a:schemeClr val="tx1"/>
                </a:solidFill>
                <a:latin typeface="+mn-lt"/>
                <a:ea typeface="+mn-ea"/>
                <a:cs typeface="+mn-cs"/>
              </a:rPr>
              <a:t> </a:t>
            </a:r>
            <a:r>
              <a:rPr lang="de-CH" sz="1200" i="1" kern="1200" baseline="0" dirty="0" err="1" smtClean="0">
                <a:solidFill>
                  <a:schemeClr val="tx1"/>
                </a:solidFill>
                <a:latin typeface="+mn-lt"/>
                <a:ea typeface="+mn-ea"/>
                <a:cs typeface="+mn-cs"/>
              </a:rPr>
              <a:t>speakers</a:t>
            </a:r>
            <a:r>
              <a:rPr lang="de-CH" sz="1200" i="1" kern="1200" baseline="0" dirty="0" smtClean="0">
                <a:solidFill>
                  <a:schemeClr val="tx1"/>
                </a:solidFill>
                <a:latin typeface="+mn-lt"/>
                <a:ea typeface="+mn-ea"/>
                <a:cs typeface="+mn-cs"/>
              </a:rPr>
              <a:t> will </a:t>
            </a:r>
            <a:r>
              <a:rPr lang="de-CH" sz="1200" i="1" kern="1200" baseline="0" dirty="0" err="1" smtClean="0">
                <a:solidFill>
                  <a:schemeClr val="tx1"/>
                </a:solidFill>
                <a:latin typeface="+mn-lt"/>
                <a:ea typeface="+mn-ea"/>
                <a:cs typeface="+mn-cs"/>
              </a:rPr>
              <a:t>explain</a:t>
            </a:r>
            <a:r>
              <a:rPr lang="de-CH" sz="1200" i="1" kern="1200" baseline="0" dirty="0" smtClean="0">
                <a:solidFill>
                  <a:schemeClr val="tx1"/>
                </a:solidFill>
                <a:latin typeface="+mn-lt"/>
                <a:ea typeface="+mn-ea"/>
                <a:cs typeface="+mn-cs"/>
              </a:rPr>
              <a:t> </a:t>
            </a:r>
            <a:r>
              <a:rPr lang="de-CH" sz="1200" i="1" kern="1200" baseline="0" dirty="0" err="1" smtClean="0">
                <a:solidFill>
                  <a:schemeClr val="tx1"/>
                </a:solidFill>
                <a:latin typeface="+mn-lt"/>
                <a:ea typeface="+mn-ea"/>
                <a:cs typeface="+mn-cs"/>
              </a:rPr>
              <a:t>it</a:t>
            </a:r>
            <a:r>
              <a:rPr lang="de-CH" sz="1200" i="1" kern="1200" baseline="0" dirty="0" smtClean="0">
                <a:solidFill>
                  <a:schemeClr val="tx1"/>
                </a:solidFill>
                <a:latin typeface="+mn-lt"/>
                <a:ea typeface="+mn-ea"/>
                <a:cs typeface="+mn-cs"/>
              </a:rPr>
              <a:t> </a:t>
            </a:r>
            <a:r>
              <a:rPr lang="de-CH" sz="1200" i="1" kern="1200" baseline="0" dirty="0" err="1" smtClean="0">
                <a:solidFill>
                  <a:schemeClr val="tx1"/>
                </a:solidFill>
                <a:latin typeface="+mn-lt"/>
                <a:ea typeface="+mn-ea"/>
                <a:cs typeface="+mn-cs"/>
              </a:rPr>
              <a:t>later</a:t>
            </a:r>
            <a:r>
              <a:rPr lang="de-CH" sz="1200" i="1" kern="1200" baseline="0" dirty="0" smtClean="0">
                <a:solidFill>
                  <a:schemeClr val="tx1"/>
                </a:solidFill>
                <a:latin typeface="+mn-lt"/>
                <a:ea typeface="+mn-ea"/>
                <a:cs typeface="+mn-cs"/>
              </a:rPr>
              <a:t> </a:t>
            </a:r>
            <a:r>
              <a:rPr lang="de-CH" sz="1200" i="1" kern="1200" baseline="0" dirty="0" err="1" smtClean="0">
                <a:solidFill>
                  <a:schemeClr val="tx1"/>
                </a:solidFill>
                <a:latin typeface="+mn-lt"/>
                <a:ea typeface="+mn-ea"/>
                <a:cs typeface="+mn-cs"/>
              </a:rPr>
              <a:t>anyhow</a:t>
            </a:r>
            <a:r>
              <a:rPr lang="de-CH" sz="1200" i="1" kern="1200" baseline="0" dirty="0" smtClean="0">
                <a:solidFill>
                  <a:schemeClr val="tx1"/>
                </a:solidFill>
                <a:latin typeface="+mn-lt"/>
                <a:ea typeface="+mn-ea"/>
                <a:cs typeface="+mn-cs"/>
              </a:rPr>
              <a:t>, </a:t>
            </a:r>
            <a:r>
              <a:rPr lang="de-CH" sz="1200" i="1" kern="1200" baseline="0" dirty="0" err="1" smtClean="0">
                <a:solidFill>
                  <a:schemeClr val="tx1"/>
                </a:solidFill>
                <a:latin typeface="+mn-lt"/>
                <a:ea typeface="+mn-ea"/>
                <a:cs typeface="+mn-cs"/>
              </a:rPr>
              <a:t>you</a:t>
            </a:r>
            <a:r>
              <a:rPr lang="de-CH" sz="1200" i="1" kern="1200" baseline="0" dirty="0" smtClean="0">
                <a:solidFill>
                  <a:schemeClr val="tx1"/>
                </a:solidFill>
                <a:latin typeface="+mn-lt"/>
                <a:ea typeface="+mn-ea"/>
                <a:cs typeface="+mn-cs"/>
              </a:rPr>
              <a:t> </a:t>
            </a:r>
            <a:r>
              <a:rPr lang="de-CH" sz="1200" i="1" kern="1200" baseline="0" dirty="0" err="1" smtClean="0">
                <a:solidFill>
                  <a:schemeClr val="tx1"/>
                </a:solidFill>
                <a:latin typeface="+mn-lt"/>
                <a:ea typeface="+mn-ea"/>
                <a:cs typeface="+mn-cs"/>
              </a:rPr>
              <a:t>might</a:t>
            </a:r>
            <a:r>
              <a:rPr lang="de-CH" sz="1200" i="1" kern="1200" baseline="0" dirty="0" smtClean="0">
                <a:solidFill>
                  <a:schemeClr val="tx1"/>
                </a:solidFill>
                <a:latin typeface="+mn-lt"/>
                <a:ea typeface="+mn-ea"/>
                <a:cs typeface="+mn-cs"/>
              </a:rPr>
              <a:t> </a:t>
            </a:r>
            <a:r>
              <a:rPr lang="de-CH" sz="1200" i="1" kern="1200" baseline="0" dirty="0" err="1" smtClean="0">
                <a:solidFill>
                  <a:schemeClr val="tx1"/>
                </a:solidFill>
                <a:latin typeface="+mn-lt"/>
                <a:ea typeface="+mn-ea"/>
                <a:cs typeface="+mn-cs"/>
              </a:rPr>
              <a:t>rename</a:t>
            </a:r>
            <a:r>
              <a:rPr lang="de-CH" sz="1200" i="1" kern="1200" baseline="0" dirty="0" smtClean="0">
                <a:solidFill>
                  <a:schemeClr val="tx1"/>
                </a:solidFill>
                <a:latin typeface="+mn-lt"/>
                <a:ea typeface="+mn-ea"/>
                <a:cs typeface="+mn-cs"/>
              </a:rPr>
              <a:t> </a:t>
            </a:r>
            <a:r>
              <a:rPr lang="de-CH" sz="1200" i="1" kern="1200" baseline="0" dirty="0" err="1" smtClean="0">
                <a:solidFill>
                  <a:schemeClr val="tx1"/>
                </a:solidFill>
                <a:latin typeface="+mn-lt"/>
                <a:ea typeface="+mn-ea"/>
                <a:cs typeface="+mn-cs"/>
              </a:rPr>
              <a:t>or</a:t>
            </a:r>
            <a:r>
              <a:rPr lang="de-CH" sz="1200" i="1" kern="1200" baseline="0" dirty="0" smtClean="0">
                <a:solidFill>
                  <a:schemeClr val="tx1"/>
                </a:solidFill>
                <a:latin typeface="+mn-lt"/>
                <a:ea typeface="+mn-ea"/>
                <a:cs typeface="+mn-cs"/>
              </a:rPr>
              <a:t> </a:t>
            </a:r>
            <a:r>
              <a:rPr lang="de-CH" sz="1200" i="1" kern="1200" baseline="0" dirty="0" err="1" smtClean="0">
                <a:solidFill>
                  <a:schemeClr val="tx1"/>
                </a:solidFill>
                <a:latin typeface="+mn-lt"/>
                <a:ea typeface="+mn-ea"/>
                <a:cs typeface="+mn-cs"/>
              </a:rPr>
              <a:t>remove</a:t>
            </a:r>
            <a:r>
              <a:rPr lang="de-CH" sz="1200" i="1" kern="1200" baseline="0" dirty="0" smtClean="0">
                <a:solidFill>
                  <a:schemeClr val="tx1"/>
                </a:solidFill>
                <a:latin typeface="+mn-lt"/>
                <a:ea typeface="+mn-ea"/>
                <a:cs typeface="+mn-cs"/>
              </a:rPr>
              <a:t> </a:t>
            </a:r>
            <a:r>
              <a:rPr lang="de-CH" sz="1200" i="1" kern="1200" baseline="0" dirty="0" err="1" smtClean="0">
                <a:solidFill>
                  <a:schemeClr val="tx1"/>
                </a:solidFill>
                <a:latin typeface="+mn-lt"/>
                <a:ea typeface="+mn-ea"/>
                <a:cs typeface="+mn-cs"/>
              </a:rPr>
              <a:t>the</a:t>
            </a:r>
            <a:r>
              <a:rPr lang="de-CH" sz="1200" i="1" kern="1200" baseline="0" dirty="0" smtClean="0">
                <a:solidFill>
                  <a:schemeClr val="tx1"/>
                </a:solidFill>
                <a:latin typeface="+mn-lt"/>
                <a:ea typeface="+mn-ea"/>
                <a:cs typeface="+mn-cs"/>
              </a:rPr>
              <a:t> </a:t>
            </a:r>
            <a:r>
              <a:rPr lang="de-CH" sz="1200" i="1" kern="1200" baseline="0" dirty="0" err="1" smtClean="0">
                <a:solidFill>
                  <a:schemeClr val="tx1"/>
                </a:solidFill>
                <a:latin typeface="+mn-lt"/>
                <a:ea typeface="+mn-ea"/>
                <a:cs typeface="+mn-cs"/>
              </a:rPr>
              <a:t>slide</a:t>
            </a:r>
            <a:r>
              <a:rPr lang="de-CH" sz="1200" i="1" kern="1200" baseline="0" dirty="0" smtClean="0">
                <a:solidFill>
                  <a:schemeClr val="tx1"/>
                </a:solidFill>
                <a:latin typeface="+mn-lt"/>
                <a:ea typeface="+mn-ea"/>
                <a:cs typeface="+mn-cs"/>
              </a:rPr>
              <a:t>. </a:t>
            </a:r>
          </a:p>
          <a:p>
            <a:endParaRPr lang="de-CH" sz="1200" i="1" kern="1200" baseline="0" dirty="0" smtClean="0">
              <a:solidFill>
                <a:schemeClr val="tx1"/>
              </a:solidFill>
              <a:latin typeface="+mn-lt"/>
              <a:ea typeface="+mn-ea"/>
              <a:cs typeface="+mn-cs"/>
            </a:endParaRPr>
          </a:p>
          <a:p>
            <a:r>
              <a:rPr lang="en-GB" sz="1200" b="1" kern="1200" dirty="0" smtClean="0">
                <a:solidFill>
                  <a:schemeClr val="tx1"/>
                </a:solidFill>
                <a:effectLst/>
                <a:latin typeface="+mn-lt"/>
                <a:ea typeface="+mn-ea"/>
                <a:cs typeface="+mn-cs"/>
              </a:rPr>
              <a:t>Pitch for the audience: </a:t>
            </a:r>
            <a:r>
              <a:rPr lang="de-CH" sz="1200" i="0" kern="1200" baseline="0" dirty="0" err="1" smtClean="0">
                <a:solidFill>
                  <a:schemeClr val="tx1"/>
                </a:solidFill>
                <a:latin typeface="+mn-lt"/>
                <a:ea typeface="+mn-ea"/>
                <a:cs typeface="+mn-cs"/>
              </a:rPr>
              <a:t>How</a:t>
            </a:r>
            <a:r>
              <a:rPr lang="de-CH" sz="1200" i="0" kern="1200" baseline="0" dirty="0" smtClean="0">
                <a:solidFill>
                  <a:schemeClr val="tx1"/>
                </a:solidFill>
                <a:latin typeface="+mn-lt"/>
                <a:ea typeface="+mn-ea"/>
                <a:cs typeface="+mn-cs"/>
              </a:rPr>
              <a:t> </a:t>
            </a:r>
            <a:r>
              <a:rPr lang="de-CH" sz="1200" i="0" kern="1200" baseline="0" dirty="0" err="1" smtClean="0">
                <a:solidFill>
                  <a:schemeClr val="tx1"/>
                </a:solidFill>
                <a:latin typeface="+mn-lt"/>
                <a:ea typeface="+mn-ea"/>
                <a:cs typeface="+mn-cs"/>
              </a:rPr>
              <a:t>does</a:t>
            </a:r>
            <a:r>
              <a:rPr lang="de-CH" sz="1200" i="0" kern="1200" baseline="0" dirty="0" smtClean="0">
                <a:solidFill>
                  <a:schemeClr val="tx1"/>
                </a:solidFill>
                <a:latin typeface="+mn-lt"/>
                <a:ea typeface="+mn-ea"/>
                <a:cs typeface="+mn-cs"/>
              </a:rPr>
              <a:t> </a:t>
            </a:r>
            <a:r>
              <a:rPr lang="de-CH" sz="1200" i="0" kern="1200" baseline="0" dirty="0" err="1" smtClean="0">
                <a:solidFill>
                  <a:schemeClr val="tx1"/>
                </a:solidFill>
                <a:latin typeface="+mn-lt"/>
                <a:ea typeface="+mn-ea"/>
                <a:cs typeface="+mn-cs"/>
              </a:rPr>
              <a:t>this</a:t>
            </a:r>
            <a:r>
              <a:rPr lang="de-CH" sz="1200" i="0" kern="1200" baseline="0" dirty="0" smtClean="0">
                <a:solidFill>
                  <a:schemeClr val="tx1"/>
                </a:solidFill>
                <a:latin typeface="+mn-lt"/>
                <a:ea typeface="+mn-ea"/>
                <a:cs typeface="+mn-cs"/>
              </a:rPr>
              <a:t> </a:t>
            </a:r>
            <a:r>
              <a:rPr lang="de-CH" sz="1200" i="0" kern="1200" baseline="0" dirty="0" err="1" smtClean="0">
                <a:solidFill>
                  <a:schemeClr val="tx1"/>
                </a:solidFill>
                <a:latin typeface="+mn-lt"/>
                <a:ea typeface="+mn-ea"/>
                <a:cs typeface="+mn-cs"/>
              </a:rPr>
              <a:t>topic</a:t>
            </a:r>
            <a:r>
              <a:rPr lang="de-CH" sz="1200" i="0" kern="1200" baseline="0" dirty="0" smtClean="0">
                <a:solidFill>
                  <a:schemeClr val="tx1"/>
                </a:solidFill>
                <a:latin typeface="+mn-lt"/>
                <a:ea typeface="+mn-ea"/>
                <a:cs typeface="+mn-cs"/>
              </a:rPr>
              <a:t> </a:t>
            </a:r>
            <a:r>
              <a:rPr lang="de-CH" sz="1200" i="0" kern="1200" baseline="0" dirty="0" err="1" smtClean="0">
                <a:solidFill>
                  <a:schemeClr val="tx1"/>
                </a:solidFill>
                <a:latin typeface="+mn-lt"/>
                <a:ea typeface="+mn-ea"/>
                <a:cs typeface="+mn-cs"/>
              </a:rPr>
              <a:t>is</a:t>
            </a:r>
            <a:r>
              <a:rPr lang="de-CH" sz="1200" i="0" kern="1200" baseline="0" dirty="0" smtClean="0">
                <a:solidFill>
                  <a:schemeClr val="tx1"/>
                </a:solidFill>
                <a:latin typeface="+mn-lt"/>
                <a:ea typeface="+mn-ea"/>
                <a:cs typeface="+mn-cs"/>
              </a:rPr>
              <a:t> </a:t>
            </a:r>
            <a:r>
              <a:rPr lang="de-CH" sz="1200" i="0" kern="1200" baseline="0" dirty="0" err="1" smtClean="0">
                <a:solidFill>
                  <a:schemeClr val="tx1"/>
                </a:solidFill>
                <a:latin typeface="+mn-lt"/>
                <a:ea typeface="+mn-ea"/>
                <a:cs typeface="+mn-cs"/>
              </a:rPr>
              <a:t>related</a:t>
            </a:r>
            <a:r>
              <a:rPr lang="de-CH" sz="1200" i="0" kern="1200" baseline="0" dirty="0" smtClean="0">
                <a:solidFill>
                  <a:schemeClr val="tx1"/>
                </a:solidFill>
                <a:latin typeface="+mn-lt"/>
                <a:ea typeface="+mn-ea"/>
                <a:cs typeface="+mn-cs"/>
              </a:rPr>
              <a:t> </a:t>
            </a:r>
            <a:r>
              <a:rPr lang="de-CH" sz="1200" i="0" kern="1200" baseline="0" dirty="0" err="1" smtClean="0">
                <a:solidFill>
                  <a:schemeClr val="tx1"/>
                </a:solidFill>
                <a:latin typeface="+mn-lt"/>
                <a:ea typeface="+mn-ea"/>
                <a:cs typeface="+mn-cs"/>
              </a:rPr>
              <a:t>to</a:t>
            </a:r>
            <a:r>
              <a:rPr lang="de-CH" sz="1200" i="0" kern="1200" baseline="0" dirty="0" smtClean="0">
                <a:solidFill>
                  <a:schemeClr val="tx1"/>
                </a:solidFill>
                <a:latin typeface="+mn-lt"/>
                <a:ea typeface="+mn-ea"/>
                <a:cs typeface="+mn-cs"/>
              </a:rPr>
              <a:t> Leave </a:t>
            </a:r>
            <a:r>
              <a:rPr lang="de-CH" sz="1200" i="0" kern="1200" baseline="0" dirty="0" err="1" smtClean="0">
                <a:solidFill>
                  <a:schemeClr val="tx1"/>
                </a:solidFill>
                <a:latin typeface="+mn-lt"/>
                <a:ea typeface="+mn-ea"/>
                <a:cs typeface="+mn-cs"/>
              </a:rPr>
              <a:t>no</a:t>
            </a:r>
            <a:r>
              <a:rPr lang="de-CH" sz="1200" i="0" kern="1200" baseline="0" dirty="0" smtClean="0">
                <a:solidFill>
                  <a:schemeClr val="tx1"/>
                </a:solidFill>
                <a:latin typeface="+mn-lt"/>
                <a:ea typeface="+mn-ea"/>
                <a:cs typeface="+mn-cs"/>
              </a:rPr>
              <a:t> </a:t>
            </a:r>
            <a:r>
              <a:rPr lang="de-CH" sz="1200" i="0" kern="1200" baseline="0" dirty="0" err="1" smtClean="0">
                <a:solidFill>
                  <a:schemeClr val="tx1"/>
                </a:solidFill>
                <a:latin typeface="+mn-lt"/>
                <a:ea typeface="+mn-ea"/>
                <a:cs typeface="+mn-cs"/>
              </a:rPr>
              <a:t>one</a:t>
            </a:r>
            <a:r>
              <a:rPr lang="de-CH" sz="1200" i="0" kern="1200" baseline="0" dirty="0" smtClean="0">
                <a:solidFill>
                  <a:schemeClr val="tx1"/>
                </a:solidFill>
                <a:latin typeface="+mn-lt"/>
                <a:ea typeface="+mn-ea"/>
                <a:cs typeface="+mn-cs"/>
              </a:rPr>
              <a:t> </a:t>
            </a:r>
            <a:r>
              <a:rPr lang="de-CH" sz="1200" i="0" kern="1200" baseline="0" dirty="0" err="1" smtClean="0">
                <a:solidFill>
                  <a:schemeClr val="tx1"/>
                </a:solidFill>
                <a:latin typeface="+mn-lt"/>
                <a:ea typeface="+mn-ea"/>
                <a:cs typeface="+mn-cs"/>
              </a:rPr>
              <a:t>behind</a:t>
            </a:r>
            <a:r>
              <a:rPr lang="de-CH" sz="1200" i="0" kern="1200" baseline="0" dirty="0" smtClean="0">
                <a:solidFill>
                  <a:schemeClr val="tx1"/>
                </a:solidFill>
                <a:latin typeface="+mn-lt"/>
                <a:ea typeface="+mn-ea"/>
                <a:cs typeface="+mn-cs"/>
              </a:rPr>
              <a:t>?</a:t>
            </a:r>
          </a:p>
          <a:p>
            <a:endParaRPr lang="de-CH" sz="1200" i="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baseline="0" dirty="0" smtClean="0">
                <a:solidFill>
                  <a:schemeClr val="tx1"/>
                </a:solidFill>
                <a:effectLst/>
                <a:latin typeface="+mn-lt"/>
                <a:ea typeface="+mn-ea"/>
                <a:cs typeface="+mn-cs"/>
              </a:rPr>
              <a:t>Key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dirty="0" smtClean="0">
              <a:solidFill>
                <a:schemeClr val="tx1"/>
              </a:solidFill>
              <a:effectLst/>
              <a:latin typeface="+mn-lt"/>
              <a:ea typeface="+mn-ea"/>
              <a:cs typeface="+mn-cs"/>
            </a:endParaRPr>
          </a:p>
          <a:p>
            <a:pPr marL="0" indent="0">
              <a:buNone/>
            </a:pPr>
            <a:r>
              <a:rPr lang="en-US" altLang="en-US" sz="1200" b="1" dirty="0" smtClean="0">
                <a:solidFill>
                  <a:schemeClr val="tx1"/>
                </a:solidFill>
                <a:latin typeface="Calibri "/>
                <a:cs typeface="Segoe UI" panose="020B0502040204020203" pitchFamily="34" charset="0"/>
              </a:rPr>
              <a:t>Leave no one behind community leaders: </a:t>
            </a:r>
          </a:p>
          <a:p>
            <a:pPr marL="0" indent="0">
              <a:buNone/>
            </a:pPr>
            <a:r>
              <a:rPr lang="en-US" altLang="en-US" sz="1200" dirty="0" smtClean="0">
                <a:solidFill>
                  <a:schemeClr val="tx1"/>
                </a:solidFill>
                <a:latin typeface="Calibri "/>
                <a:cs typeface="Segoe UI" panose="020B0502040204020203" pitchFamily="34" charset="0"/>
              </a:rPr>
              <a:t>   </a:t>
            </a:r>
            <a:r>
              <a:rPr lang="en-US" altLang="en-US" dirty="0" smtClean="0">
                <a:solidFill>
                  <a:schemeClr val="tx1"/>
                </a:solidFill>
                <a:latin typeface="Calibri "/>
                <a:cs typeface="Segoe UI" panose="020B0502040204020203" pitchFamily="34" charset="0"/>
              </a:rPr>
              <a:t>Louisa Gosling - </a:t>
            </a:r>
            <a:r>
              <a:rPr lang="en-US" altLang="en-US" dirty="0" smtClean="0">
                <a:solidFill>
                  <a:schemeClr val="tx1"/>
                </a:solidFill>
                <a:latin typeface="Calibri "/>
                <a:cs typeface="Segoe UI" panose="020B0502040204020203" pitchFamily="34" charset="0"/>
                <a:hlinkClick r:id="rId3"/>
              </a:rPr>
              <a:t>LouisaGosling@wateraid.org</a:t>
            </a:r>
            <a:endParaRPr lang="en-US" altLang="en-US" dirty="0" smtClean="0">
              <a:solidFill>
                <a:schemeClr val="tx1"/>
              </a:solidFill>
              <a:latin typeface="Calibri "/>
              <a:cs typeface="Segoe UI" panose="020B0502040204020203" pitchFamily="34" charset="0"/>
            </a:endParaRPr>
          </a:p>
          <a:p>
            <a:pPr marL="0" indent="0">
              <a:buNone/>
            </a:pPr>
            <a:r>
              <a:rPr lang="en-US" altLang="en-US" dirty="0" smtClean="0">
                <a:solidFill>
                  <a:schemeClr val="tx1"/>
                </a:solidFill>
                <a:latin typeface="Calibri "/>
                <a:cs typeface="Segoe UI" panose="020B0502040204020203" pitchFamily="34" charset="0"/>
              </a:rPr>
              <a:t>   Priya Nath - </a:t>
            </a:r>
            <a:r>
              <a:rPr lang="en-US" altLang="en-US" dirty="0" smtClean="0">
                <a:solidFill>
                  <a:schemeClr val="tx1"/>
                </a:solidFill>
                <a:latin typeface="Calibri "/>
                <a:cs typeface="Segoe UI" panose="020B0502040204020203" pitchFamily="34" charset="0"/>
                <a:hlinkClick r:id="rId4"/>
              </a:rPr>
              <a:t>PriyaNath@wateraid.org </a:t>
            </a:r>
            <a:endParaRPr lang="en-US" altLang="en-US" dirty="0" smtClean="0">
              <a:solidFill>
                <a:schemeClr val="tx1"/>
              </a:solidFill>
              <a:latin typeface="Calibri "/>
              <a:cs typeface="Segoe UI" panose="020B0502040204020203" pitchFamily="34" charset="0"/>
            </a:endParaRPr>
          </a:p>
          <a:p>
            <a:pPr marL="0" indent="0">
              <a:buNone/>
            </a:pPr>
            <a:r>
              <a:rPr lang="en-US" altLang="en-US" dirty="0" smtClean="0">
                <a:solidFill>
                  <a:schemeClr val="tx1"/>
                </a:solidFill>
                <a:latin typeface="Calibri "/>
                <a:cs typeface="Segoe UI" panose="020B0502040204020203" pitchFamily="34" charset="0"/>
              </a:rPr>
              <a:t>   Sara Ahrari - </a:t>
            </a:r>
            <a:r>
              <a:rPr lang="en-US" altLang="en-US" dirty="0" smtClean="0">
                <a:solidFill>
                  <a:schemeClr val="tx1"/>
                </a:solidFill>
                <a:latin typeface="Calibri "/>
                <a:cs typeface="Segoe UI" panose="020B0502040204020203" pitchFamily="34" charset="0"/>
                <a:hlinkClick r:id="rId5"/>
              </a:rPr>
              <a:t>Sara.Ahrari@simavi.nl</a:t>
            </a:r>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dirty="0" smtClean="0">
              <a:solidFill>
                <a:schemeClr val="tx1"/>
              </a:solidFill>
              <a:effectLst/>
              <a:latin typeface="+mn-lt"/>
              <a:ea typeface="+mn-ea"/>
              <a:cs typeface="+mn-cs"/>
            </a:endParaRPr>
          </a:p>
          <a:p>
            <a:endParaRPr lang="de-CH" sz="1200" i="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9000499-F197-4308-8A93-DEDFFCE82003}" type="slidenum">
              <a:rPr lang="en-GB" smtClean="0"/>
              <a:t>6</a:t>
            </a:fld>
            <a:endParaRPr lang="en-GB"/>
          </a:p>
        </p:txBody>
      </p:sp>
    </p:spTree>
    <p:extLst>
      <p:ext uri="{BB962C8B-B14F-4D97-AF65-F5344CB8AC3E}">
        <p14:creationId xmlns:p14="http://schemas.microsoft.com/office/powerpoint/2010/main" val="2191023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CH" altLang="en-US" sz="1200" baseline="0" dirty="0" err="1">
                <a:latin typeface="Arial" charset="0"/>
                <a:ea typeface="Arial Unicode MS" pitchFamily="34" charset="-128"/>
                <a:cs typeface="Arial Unicode MS" pitchFamily="34" charset="-128"/>
              </a:rPr>
              <a:t>Introduce</a:t>
            </a:r>
            <a:r>
              <a:rPr lang="de-CH" altLang="en-US" sz="1200" baseline="0" dirty="0">
                <a:latin typeface="Arial" charset="0"/>
                <a:ea typeface="Arial Unicode MS" pitchFamily="34" charset="-128"/>
                <a:cs typeface="Arial Unicode MS" pitchFamily="34" charset="-128"/>
              </a:rPr>
              <a:t> </a:t>
            </a:r>
            <a:r>
              <a:rPr lang="de-CH" altLang="en-US" sz="1200" baseline="0" dirty="0" err="1">
                <a:latin typeface="Arial" charset="0"/>
                <a:ea typeface="Arial Unicode MS" pitchFamily="34" charset="-128"/>
                <a:cs typeface="Arial Unicode MS" pitchFamily="34" charset="-128"/>
              </a:rPr>
              <a:t>the</a:t>
            </a:r>
            <a:r>
              <a:rPr lang="de-CH" altLang="en-US" sz="1200" baseline="0" dirty="0">
                <a:latin typeface="Arial" charset="0"/>
                <a:ea typeface="Arial Unicode MS" pitchFamily="34" charset="-128"/>
                <a:cs typeface="Arial Unicode MS" pitchFamily="34" charset="-128"/>
              </a:rPr>
              <a:t> </a:t>
            </a:r>
            <a:r>
              <a:rPr lang="de-CH" altLang="en-US" sz="1200" baseline="0" dirty="0" err="1">
                <a:latin typeface="Arial" charset="0"/>
                <a:ea typeface="Arial Unicode MS" pitchFamily="34" charset="-128"/>
                <a:cs typeface="Arial Unicode MS" pitchFamily="34" charset="-128"/>
              </a:rPr>
              <a:t>people</a:t>
            </a:r>
            <a:r>
              <a:rPr lang="de-CH" altLang="en-US" sz="1200" baseline="0" dirty="0">
                <a:latin typeface="Arial" charset="0"/>
                <a:ea typeface="Arial Unicode MS" pitchFamily="34" charset="-128"/>
                <a:cs typeface="Arial Unicode MS" pitchFamily="34" charset="-128"/>
              </a:rPr>
              <a:t> </a:t>
            </a:r>
            <a:r>
              <a:rPr lang="de-CH" altLang="en-US" sz="1200" baseline="0" dirty="0" err="1">
                <a:latin typeface="Arial" charset="0"/>
                <a:ea typeface="Arial Unicode MS" pitchFamily="34" charset="-128"/>
                <a:cs typeface="Arial Unicode MS" pitchFamily="34" charset="-128"/>
              </a:rPr>
              <a:t>who</a:t>
            </a:r>
            <a:r>
              <a:rPr lang="de-CH" altLang="en-US" sz="1200" baseline="0" dirty="0">
                <a:latin typeface="Arial" charset="0"/>
                <a:ea typeface="Arial Unicode MS" pitchFamily="34" charset="-128"/>
                <a:cs typeface="Arial Unicode MS" pitchFamily="34" charset="-128"/>
              </a:rPr>
              <a:t> </a:t>
            </a:r>
            <a:r>
              <a:rPr lang="de-CH" altLang="en-US" sz="1200" baseline="0" dirty="0" err="1">
                <a:latin typeface="Arial" charset="0"/>
                <a:ea typeface="Arial Unicode MS" pitchFamily="34" charset="-128"/>
                <a:cs typeface="Arial Unicode MS" pitchFamily="34" charset="-128"/>
              </a:rPr>
              <a:t>have</a:t>
            </a:r>
            <a:r>
              <a:rPr lang="de-CH" altLang="en-US" sz="1200" baseline="0" dirty="0">
                <a:latin typeface="Arial" charset="0"/>
                <a:ea typeface="Arial Unicode MS" pitchFamily="34" charset="-128"/>
                <a:cs typeface="Arial Unicode MS" pitchFamily="34" charset="-128"/>
              </a:rPr>
              <a:t> </a:t>
            </a:r>
            <a:r>
              <a:rPr lang="de-CH" altLang="en-US" sz="1200" baseline="0" dirty="0" err="1">
                <a:latin typeface="Arial" charset="0"/>
                <a:ea typeface="Arial Unicode MS" pitchFamily="34" charset="-128"/>
                <a:cs typeface="Arial Unicode MS" pitchFamily="34" charset="-128"/>
              </a:rPr>
              <a:t>helped</a:t>
            </a:r>
            <a:r>
              <a:rPr lang="de-CH" altLang="en-US" sz="1200" baseline="0" dirty="0">
                <a:latin typeface="Arial" charset="0"/>
                <a:ea typeface="Arial Unicode MS" pitchFamily="34" charset="-128"/>
                <a:cs typeface="Arial Unicode MS" pitchFamily="34" charset="-128"/>
              </a:rPr>
              <a:t> </a:t>
            </a:r>
            <a:r>
              <a:rPr lang="de-CH" altLang="en-US" sz="1200" baseline="0" dirty="0" err="1">
                <a:latin typeface="Arial" charset="0"/>
                <a:ea typeface="Arial Unicode MS" pitchFamily="34" charset="-128"/>
                <a:cs typeface="Arial Unicode MS" pitchFamily="34" charset="-128"/>
              </a:rPr>
              <a:t>put</a:t>
            </a:r>
            <a:r>
              <a:rPr lang="de-CH" altLang="en-US" sz="1200" baseline="0" dirty="0">
                <a:latin typeface="Arial" charset="0"/>
                <a:ea typeface="Arial Unicode MS" pitchFamily="34" charset="-128"/>
                <a:cs typeface="Arial Unicode MS" pitchFamily="34" charset="-128"/>
              </a:rPr>
              <a:t> </a:t>
            </a:r>
            <a:r>
              <a:rPr lang="de-CH" altLang="en-US" sz="1200" baseline="0" dirty="0" err="1">
                <a:latin typeface="Arial" charset="0"/>
                <a:ea typeface="Arial Unicode MS" pitchFamily="34" charset="-128"/>
                <a:cs typeface="Arial Unicode MS" pitchFamily="34" charset="-128"/>
              </a:rPr>
              <a:t>together</a:t>
            </a:r>
            <a:r>
              <a:rPr lang="de-CH" altLang="en-US" sz="1200" baseline="0" dirty="0">
                <a:latin typeface="Arial" charset="0"/>
                <a:ea typeface="Arial Unicode MS" pitchFamily="34" charset="-128"/>
                <a:cs typeface="Arial Unicode MS" pitchFamily="34" charset="-128"/>
              </a:rPr>
              <a:t> </a:t>
            </a:r>
            <a:r>
              <a:rPr lang="de-CH" altLang="en-US" sz="1200" baseline="0" dirty="0" err="1">
                <a:latin typeface="Arial" charset="0"/>
                <a:ea typeface="Arial Unicode MS" pitchFamily="34" charset="-128"/>
                <a:cs typeface="Arial Unicode MS" pitchFamily="34" charset="-128"/>
              </a:rPr>
              <a:t>this</a:t>
            </a:r>
            <a:r>
              <a:rPr lang="de-CH" altLang="en-US" sz="1200" baseline="0" dirty="0">
                <a:latin typeface="Arial" charset="0"/>
                <a:ea typeface="Arial Unicode MS" pitchFamily="34" charset="-128"/>
                <a:cs typeface="Arial Unicode MS" pitchFamily="34" charset="-128"/>
              </a:rPr>
              <a:t> </a:t>
            </a:r>
            <a:r>
              <a:rPr lang="de-CH" altLang="en-US" sz="1200" baseline="0" dirty="0" err="1">
                <a:latin typeface="Arial" charset="0"/>
                <a:ea typeface="Arial Unicode MS" pitchFamily="34" charset="-128"/>
                <a:cs typeface="Arial Unicode MS" pitchFamily="34" charset="-128"/>
              </a:rPr>
              <a:t>webinar</a:t>
            </a:r>
            <a:r>
              <a:rPr lang="de-CH" altLang="en-US" sz="1200" baseline="0" dirty="0">
                <a:latin typeface="Arial" charset="0"/>
                <a:ea typeface="Arial Unicode MS" pitchFamily="34" charset="-128"/>
                <a:cs typeface="Arial Unicode MS" pitchFamily="34" charset="-128"/>
              </a:rPr>
              <a:t> </a:t>
            </a:r>
            <a:r>
              <a:rPr lang="de-CH" altLang="en-US" sz="1200" baseline="0" dirty="0" err="1">
                <a:latin typeface="Arial" charset="0"/>
                <a:ea typeface="Arial Unicode MS" pitchFamily="34" charset="-128"/>
                <a:cs typeface="Arial Unicode MS" pitchFamily="34" charset="-128"/>
              </a:rPr>
              <a:t>today</a:t>
            </a:r>
            <a:r>
              <a:rPr lang="de-CH" altLang="en-US" sz="1200" baseline="0" dirty="0">
                <a:latin typeface="Arial" charset="0"/>
                <a:ea typeface="Arial Unicode MS" pitchFamily="34" charset="-128"/>
                <a:cs typeface="Arial Unicode MS" pitchFamily="34" charset="-128"/>
              </a:rPr>
              <a:t>: </a:t>
            </a:r>
          </a:p>
          <a:p>
            <a:pPr eaLnBrk="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CH" altLang="en-US" sz="1200" baseline="0" dirty="0">
              <a:latin typeface="Arial" charset="0"/>
              <a:ea typeface="Arial Unicode MS" pitchFamily="34" charset="-128"/>
              <a:cs typeface="Arial Unicode MS" pitchFamily="34" charset="-128"/>
            </a:endParaRPr>
          </a:p>
          <a:p>
            <a:pPr lvl="0">
              <a:spcBef>
                <a:spcPct val="20000"/>
              </a:spcBef>
            </a:pPr>
            <a:r>
              <a:rPr lang="de-DE" sz="1200" b="1" dirty="0" err="1">
                <a:latin typeface="Segoe UI" panose="020B0502040204020203" pitchFamily="34" charset="0"/>
                <a:cs typeface="Segoe UI" panose="020B0502040204020203" pitchFamily="34" charset="0"/>
              </a:rPr>
              <a:t>Presenters</a:t>
            </a:r>
            <a:r>
              <a:rPr lang="de-DE" sz="1200" b="1" dirty="0">
                <a:latin typeface="Segoe UI" panose="020B0502040204020203" pitchFamily="34" charset="0"/>
                <a:cs typeface="Segoe UI" panose="020B0502040204020203" pitchFamily="34" charset="0"/>
              </a:rPr>
              <a:t>, </a:t>
            </a:r>
            <a:r>
              <a:rPr lang="de-DE" sz="1200" b="1" dirty="0" err="1">
                <a:latin typeface="Segoe UI" panose="020B0502040204020203" pitchFamily="34" charset="0"/>
                <a:cs typeface="Segoe UI" panose="020B0502040204020203" pitchFamily="34" charset="0"/>
              </a:rPr>
              <a:t>discussants</a:t>
            </a:r>
            <a:r>
              <a:rPr lang="de-DE" sz="1200" b="1" dirty="0">
                <a:latin typeface="Segoe UI" panose="020B0502040204020203" pitchFamily="34" charset="0"/>
                <a:cs typeface="Segoe UI" panose="020B0502040204020203" pitchFamily="34" charset="0"/>
              </a:rPr>
              <a:t>, </a:t>
            </a:r>
            <a:r>
              <a:rPr lang="de-DE" sz="1200" b="1" dirty="0" err="1">
                <a:latin typeface="Segoe UI" panose="020B0502040204020203" pitchFamily="34" charset="0"/>
                <a:cs typeface="Segoe UI" panose="020B0502040204020203" pitchFamily="34" charset="0"/>
              </a:rPr>
              <a:t>facilitator</a:t>
            </a:r>
            <a:r>
              <a:rPr lang="de-DE" sz="1200" b="1" dirty="0">
                <a:latin typeface="Segoe UI" panose="020B0502040204020203" pitchFamily="34" charset="0"/>
                <a:cs typeface="Segoe UI" panose="020B0502040204020203" pitchFamily="34" charset="0"/>
              </a:rPr>
              <a:t> </a:t>
            </a:r>
            <a:r>
              <a:rPr lang="de-DE" sz="1200" b="0" dirty="0">
                <a:latin typeface="Segoe UI" panose="020B0502040204020203" pitchFamily="34" charset="0"/>
                <a:cs typeface="Segoe UI" panose="020B0502040204020203" pitchFamily="34" charset="0"/>
              </a:rPr>
              <a:t>(</a:t>
            </a:r>
            <a:r>
              <a:rPr lang="de-DE" sz="1200" b="0" dirty="0" err="1">
                <a:latin typeface="Segoe UI" panose="020B0502040204020203" pitchFamily="34" charset="0"/>
                <a:cs typeface="Segoe UI" panose="020B0502040204020203" pitchFamily="34" charset="0"/>
              </a:rPr>
              <a:t>Present</a:t>
            </a:r>
            <a:r>
              <a:rPr lang="de-DE" sz="1200" b="0" dirty="0">
                <a:latin typeface="Segoe UI" panose="020B0502040204020203" pitchFamily="34" charset="0"/>
                <a:cs typeface="Segoe UI" panose="020B0502040204020203" pitchFamily="34" charset="0"/>
              </a:rPr>
              <a:t> </a:t>
            </a:r>
            <a:r>
              <a:rPr lang="de-DE" sz="1200" b="0" dirty="0" err="1">
                <a:latin typeface="Segoe UI" panose="020B0502040204020203" pitchFamily="34" charset="0"/>
                <a:cs typeface="Segoe UI" panose="020B0502040204020203" pitchFamily="34" charset="0"/>
              </a:rPr>
              <a:t>them</a:t>
            </a:r>
            <a:r>
              <a:rPr lang="de-DE" sz="1200" b="0" dirty="0">
                <a:latin typeface="Segoe UI" panose="020B0502040204020203" pitchFamily="34" charset="0"/>
                <a:cs typeface="Segoe UI" panose="020B0502040204020203" pitchFamily="34" charset="0"/>
              </a:rPr>
              <a:t> in maximum of 1-2 </a:t>
            </a:r>
            <a:r>
              <a:rPr lang="de-DE" sz="1200" b="0" dirty="0" err="1">
                <a:latin typeface="Segoe UI" panose="020B0502040204020203" pitchFamily="34" charset="0"/>
                <a:cs typeface="Segoe UI" panose="020B0502040204020203" pitchFamily="34" charset="0"/>
              </a:rPr>
              <a:t>sentences</a:t>
            </a:r>
            <a:r>
              <a:rPr lang="de-DE" sz="1200" b="0" dirty="0">
                <a:latin typeface="Segoe UI" panose="020B0502040204020203" pitchFamily="34" charset="0"/>
                <a:cs typeface="Segoe UI" panose="020B0502040204020203" pitchFamily="34" charset="0"/>
              </a:rPr>
              <a:t> </a:t>
            </a:r>
            <a:r>
              <a:rPr lang="de-DE" sz="1200" b="0" dirty="0" err="1">
                <a:latin typeface="Segoe UI" panose="020B0502040204020203" pitchFamily="34" charset="0"/>
                <a:cs typeface="Segoe UI" panose="020B0502040204020203" pitchFamily="34" charset="0"/>
              </a:rPr>
              <a:t>each</a:t>
            </a:r>
            <a:r>
              <a:rPr lang="de-DE" sz="1200" b="0" dirty="0">
                <a:latin typeface="Segoe UI" panose="020B0502040204020203" pitchFamily="34" charset="0"/>
                <a:cs typeface="Segoe UI" panose="020B0502040204020203" pitchFamily="34" charset="0"/>
              </a:rPr>
              <a:t>)</a:t>
            </a:r>
          </a:p>
          <a:p>
            <a:pPr lvl="0">
              <a:spcBef>
                <a:spcPct val="20000"/>
              </a:spcBef>
            </a:pPr>
            <a:endParaRPr lang="en-US"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1" i="0" kern="1200" baseline="0" dirty="0" smtClean="0">
              <a:solidFill>
                <a:schemeClr val="tx1"/>
              </a:solidFill>
              <a:effectLst/>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smtClean="0"/>
              <a:t>Dr. Maggie Opondo</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kern="1200" baseline="0" dirty="0" smtClean="0">
                <a:solidFill>
                  <a:schemeClr val="tx1"/>
                </a:solidFill>
                <a:effectLst/>
                <a:latin typeface="Segoe UI" panose="020B0502040204020203" pitchFamily="34" charset="0"/>
                <a:ea typeface="+mn-ea"/>
                <a:cs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1" i="0" kern="1200" baseline="0" dirty="0" smtClean="0">
              <a:solidFill>
                <a:schemeClr val="tx1"/>
              </a:solidFill>
              <a:effectLst/>
              <a:latin typeface="Segoe UI" panose="020B0502040204020203" pitchFamily="34" charset="0"/>
              <a:ea typeface="+mn-ea"/>
              <a:cs typeface="Segoe UI" panose="020B0502040204020203" pitchFamily="34" charset="0"/>
            </a:endParaRPr>
          </a:p>
          <a:p>
            <a:r>
              <a:rPr lang="en-GB" b="1" dirty="0" smtClean="0"/>
              <a:t>Dr Marina Korzenevica-Proud</a:t>
            </a:r>
            <a:r>
              <a:rPr lang="en-GB" dirty="0" smtClean="0"/>
              <a:t/>
            </a:r>
            <a:br>
              <a:rPr lang="en-GB" dirty="0" smtClean="0"/>
            </a:br>
            <a:r>
              <a:rPr lang="en-GB" dirty="0" smtClean="0"/>
              <a:t>Postdoctoral Researcher, School of Geography and the Environment, University of Oxford</a:t>
            </a:r>
            <a:br>
              <a:rPr lang="en-GB" dirty="0" smtClean="0"/>
            </a:br>
            <a:r>
              <a:rPr lang="en-GB" dirty="0" smtClean="0">
                <a:hlinkClick r:id="rId3"/>
              </a:rPr>
              <a:t>marina.korzenevica@smithschool.ox.ac.uk</a:t>
            </a:r>
            <a:endParaRPr lang="en-GB" dirty="0" smtClean="0"/>
          </a:p>
          <a:p>
            <a:r>
              <a:rPr lang="en-GB" dirty="0" smtClean="0"/>
              <a:t>Dr Marina Korzenevica-Proud is managing the “Exploring Inequalities Grant” by co-developing a research study in partnership with teams from Bangladesh, Ethiopia and Kenya. These studies are based on qualitative methods and are focused on the exploration of water related vulnerabilities, particularly along the gender and disability lines. Prior to this position, Marina completed her PhD degree within the Environment and Society in Developing Countries group at the University Copenhagen, Denmark. Using long-term ethnographic methods she has been exploring the socio-political implications of a mobility and education boom in rural Nepal, specifically focusing on how young people (men and women) negotiate their life chances and are agents of socio-political change. Analysis of gender roles, household dynamics and every day politics has been interweaving every aspect of her research. Before her PhD, Marina completed an MSc in Development Studies with a focus on water and climate change. </a:t>
            </a:r>
          </a:p>
          <a:p>
            <a:endParaRPr lang="en-GB" dirty="0" smtClean="0"/>
          </a:p>
          <a:p>
            <a:r>
              <a:rPr lang="en-GB" b="1" dirty="0" smtClean="0"/>
              <a:t>DR. DALMAS OMIA </a:t>
            </a:r>
          </a:p>
          <a:p>
            <a:r>
              <a:rPr lang="en-GB" dirty="0" smtClean="0"/>
              <a:t>UNIVERSITY OF NAIROBI, &lt;dalmas.ochieng@gmail.com&gt;</a:t>
            </a:r>
          </a:p>
          <a:p>
            <a:r>
              <a:rPr lang="de-CH" sz="1200" kern="1200" dirty="0" smtClean="0">
                <a:solidFill>
                  <a:schemeClr val="tx1"/>
                </a:solidFill>
                <a:effectLst/>
                <a:latin typeface="+mn-lt"/>
                <a:ea typeface="+mn-ea"/>
                <a:cs typeface="+mn-cs"/>
              </a:rPr>
              <a:t>Dalmas </a:t>
            </a:r>
            <a:r>
              <a:rPr lang="de-CH" sz="1200" kern="1200" dirty="0" err="1" smtClean="0">
                <a:solidFill>
                  <a:schemeClr val="tx1"/>
                </a:solidFill>
                <a:effectLst/>
                <a:latin typeface="+mn-lt"/>
                <a:ea typeface="+mn-ea"/>
                <a:cs typeface="+mn-cs"/>
              </a:rPr>
              <a:t>Omia</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is</a:t>
            </a:r>
            <a:r>
              <a:rPr lang="de-CH" sz="1200" kern="1200" dirty="0" smtClean="0">
                <a:solidFill>
                  <a:schemeClr val="tx1"/>
                </a:solidFill>
                <a:effectLst/>
                <a:latin typeface="+mn-lt"/>
                <a:ea typeface="+mn-ea"/>
                <a:cs typeface="+mn-cs"/>
              </a:rPr>
              <a:t> a </a:t>
            </a:r>
            <a:r>
              <a:rPr lang="de-CH" sz="1200" kern="1200" dirty="0" err="1" smtClean="0">
                <a:solidFill>
                  <a:schemeClr val="tx1"/>
                </a:solidFill>
                <a:effectLst/>
                <a:latin typeface="+mn-lt"/>
                <a:ea typeface="+mn-ea"/>
                <a:cs typeface="+mn-cs"/>
              </a:rPr>
              <a:t>social</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anthropologist</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based</a:t>
            </a:r>
            <a:r>
              <a:rPr lang="de-CH" sz="1200" kern="1200" dirty="0" smtClean="0">
                <a:solidFill>
                  <a:schemeClr val="tx1"/>
                </a:solidFill>
                <a:effectLst/>
                <a:latin typeface="+mn-lt"/>
                <a:ea typeface="+mn-ea"/>
                <a:cs typeface="+mn-cs"/>
              </a:rPr>
              <a:t> at </a:t>
            </a:r>
            <a:r>
              <a:rPr lang="de-CH" sz="1200" kern="1200" dirty="0" err="1" smtClean="0">
                <a:solidFill>
                  <a:schemeClr val="tx1"/>
                </a:solidFill>
                <a:effectLst/>
                <a:latin typeface="+mn-lt"/>
                <a:ea typeface="+mn-ea"/>
                <a:cs typeface="+mn-cs"/>
              </a:rPr>
              <a:t>the</a:t>
            </a:r>
            <a:r>
              <a:rPr lang="de-CH" sz="1200" kern="1200" dirty="0" smtClean="0">
                <a:solidFill>
                  <a:schemeClr val="tx1"/>
                </a:solidFill>
                <a:effectLst/>
                <a:latin typeface="+mn-lt"/>
                <a:ea typeface="+mn-ea"/>
                <a:cs typeface="+mn-cs"/>
              </a:rPr>
              <a:t> University </a:t>
            </a:r>
            <a:r>
              <a:rPr lang="de-CH" sz="1200" kern="1200" dirty="0" err="1" smtClean="0">
                <a:solidFill>
                  <a:schemeClr val="tx1"/>
                </a:solidFill>
                <a:effectLst/>
                <a:latin typeface="+mn-lt"/>
                <a:ea typeface="+mn-ea"/>
                <a:cs typeface="+mn-cs"/>
              </a:rPr>
              <a:t>of</a:t>
            </a:r>
            <a:r>
              <a:rPr lang="de-CH" sz="1200" kern="1200" dirty="0" smtClean="0">
                <a:solidFill>
                  <a:schemeClr val="tx1"/>
                </a:solidFill>
                <a:effectLst/>
                <a:latin typeface="+mn-lt"/>
                <a:ea typeface="+mn-ea"/>
                <a:cs typeface="+mn-cs"/>
              </a:rPr>
              <a:t> Nairobi </a:t>
            </a:r>
            <a:r>
              <a:rPr lang="de-CH" sz="1200" kern="1200" dirty="0" err="1" smtClean="0">
                <a:solidFill>
                  <a:schemeClr val="tx1"/>
                </a:solidFill>
                <a:effectLst/>
                <a:latin typeface="+mn-lt"/>
                <a:ea typeface="+mn-ea"/>
                <a:cs typeface="+mn-cs"/>
              </a:rPr>
              <a:t>Kenya</a:t>
            </a:r>
            <a:r>
              <a:rPr lang="de-CH" sz="1200" kern="1200" dirty="0" smtClean="0">
                <a:solidFill>
                  <a:schemeClr val="tx1"/>
                </a:solidFill>
                <a:effectLst/>
                <a:latin typeface="+mn-lt"/>
                <a:ea typeface="+mn-ea"/>
                <a:cs typeface="+mn-cs"/>
              </a:rPr>
              <a:t> and a </a:t>
            </a:r>
            <a:r>
              <a:rPr lang="de-CH" sz="1200" kern="1200" dirty="0" err="1" smtClean="0">
                <a:solidFill>
                  <a:schemeClr val="tx1"/>
                </a:solidFill>
                <a:effectLst/>
                <a:latin typeface="+mn-lt"/>
                <a:ea typeface="+mn-ea"/>
                <a:cs typeface="+mn-cs"/>
              </a:rPr>
              <a:t>researcher</a:t>
            </a:r>
            <a:r>
              <a:rPr lang="de-CH" sz="1200" kern="1200" dirty="0" smtClean="0">
                <a:solidFill>
                  <a:schemeClr val="tx1"/>
                </a:solidFill>
                <a:effectLst/>
                <a:latin typeface="+mn-lt"/>
                <a:ea typeface="+mn-ea"/>
                <a:cs typeface="+mn-cs"/>
              </a:rPr>
              <a:t> in </a:t>
            </a:r>
            <a:r>
              <a:rPr lang="de-CH" sz="1200" kern="1200" dirty="0" err="1" smtClean="0">
                <a:solidFill>
                  <a:schemeClr val="tx1"/>
                </a:solidFill>
                <a:effectLst/>
                <a:latin typeface="+mn-lt"/>
                <a:ea typeface="+mn-ea"/>
                <a:cs typeface="+mn-cs"/>
              </a:rPr>
              <a:t>REACH's</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Kitui</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observatory</a:t>
            </a:r>
            <a:r>
              <a:rPr lang="de-CH" sz="1200" kern="1200" dirty="0" smtClean="0">
                <a:solidFill>
                  <a:schemeClr val="tx1"/>
                </a:solidFill>
                <a:effectLst/>
                <a:latin typeface="+mn-lt"/>
                <a:ea typeface="+mn-ea"/>
                <a:cs typeface="+mn-cs"/>
              </a:rPr>
              <a:t> on </a:t>
            </a:r>
            <a:r>
              <a:rPr lang="de-CH" sz="1200" kern="1200" dirty="0" err="1" smtClean="0">
                <a:solidFill>
                  <a:schemeClr val="tx1"/>
                </a:solidFill>
                <a:effectLst/>
                <a:latin typeface="+mn-lt"/>
                <a:ea typeface="+mn-ea"/>
                <a:cs typeface="+mn-cs"/>
              </a:rPr>
              <a:t>improving</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water</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security</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for</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the</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poor</a:t>
            </a:r>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a:t>
            </a:r>
            <a:endParaRPr lang="en-GB" dirty="0" smtClean="0"/>
          </a:p>
          <a:p>
            <a:r>
              <a:rPr lang="en-GB" b="1" dirty="0" smtClean="0"/>
              <a:t>Dr Barbara van Koppen</a:t>
            </a:r>
            <a:r>
              <a:rPr lang="en-GB" dirty="0" smtClean="0"/>
              <a:t/>
            </a:r>
            <a:br>
              <a:rPr lang="en-GB" dirty="0" smtClean="0"/>
            </a:br>
            <a:r>
              <a:rPr lang="en-GB" dirty="0" smtClean="0"/>
              <a:t>Principal Researcher Poverty, Gender, and Water, International Water Management Institute</a:t>
            </a:r>
            <a:br>
              <a:rPr lang="en-GB" dirty="0" smtClean="0"/>
            </a:br>
            <a:r>
              <a:rPr lang="en-GB" dirty="0" smtClean="0">
                <a:hlinkClick r:id="rId4"/>
              </a:rPr>
              <a:t>B.VanKoppen@cgiar.org</a:t>
            </a:r>
            <a:endParaRPr lang="en-GB" dirty="0" smtClean="0"/>
          </a:p>
          <a:p>
            <a:r>
              <a:rPr lang="en-GB" dirty="0" smtClean="0"/>
              <a:t>Barbara van Koppen (PhD) is Principal Researcher Poverty, Gender, and Water at the International Water Management Institute (IWMI). She leads comparative (action-) research in Africa and Asia on plural water laws, human rights, policy reform, and community-led water service delivery for multiple uses (MUS). She is lead-author and -editor of five books and (co-) author of over 130 international peer-reviewed publications. In addition to leading and participating in global and national policy dialogues, she served in the Steering Committee of the Global Water Partnership and the Board of the Water Research Commission South Africa. The global Multiple Use water Services (MUS) Group is coordinated by her. Before joining IWMI she was lecturer gender and irrigation at </a:t>
            </a:r>
            <a:r>
              <a:rPr lang="en-GB" dirty="0" err="1" smtClean="0"/>
              <a:t>Wageningen</a:t>
            </a:r>
            <a:r>
              <a:rPr lang="en-GB" dirty="0" smtClean="0"/>
              <a:t> University and Research </a:t>
            </a:r>
            <a:r>
              <a:rPr lang="en-GB" dirty="0" err="1" smtClean="0"/>
              <a:t>Center</a:t>
            </a:r>
            <a:r>
              <a:rPr lang="en-GB" dirty="0" smtClean="0"/>
              <a:t>, The Netherlands, where she also obtained her Ph.D., and technical assistant in Burkina Faso. </a:t>
            </a:r>
          </a:p>
          <a:p>
            <a:endParaRPr lang="en-GB" dirty="0" smtClean="0"/>
          </a:p>
          <a:p>
            <a:r>
              <a:rPr lang="en-GB" b="1" dirty="0" smtClean="0"/>
              <a:t>Barbara </a:t>
            </a:r>
            <a:r>
              <a:rPr lang="en-GB" b="1" dirty="0" smtClean="0"/>
              <a:t>Schreiner</a:t>
            </a:r>
          </a:p>
          <a:p>
            <a:r>
              <a:rPr lang="en-US" dirty="0" smtClean="0">
                <a:effectLst/>
              </a:rPr>
              <a:t>Barbara Schreiner took up the position of Executive Director of WIN in January 2019. She has over 20 years’ experience in water and natural resources management in developing countries with a focus on good governance and addressing poverty and inequality, including gender and other forms of social and economic </a:t>
            </a:r>
            <a:r>
              <a:rPr lang="en-US" dirty="0" err="1" smtClean="0">
                <a:effectLst/>
              </a:rPr>
              <a:t>marginalisation</a:t>
            </a:r>
            <a:r>
              <a:rPr lang="en-US" dirty="0" smtClean="0">
                <a:effectLst/>
              </a:rPr>
              <a:t>. Before joining WIN, she was the first Executive Director of the </a:t>
            </a:r>
            <a:r>
              <a:rPr lang="en-US" dirty="0" err="1" smtClean="0">
                <a:effectLst/>
              </a:rPr>
              <a:t>Pegasys</a:t>
            </a:r>
            <a:r>
              <a:rPr lang="en-US" dirty="0" smtClean="0">
                <a:effectLst/>
              </a:rPr>
              <a:t> Institute, a not-for-profit </a:t>
            </a:r>
            <a:r>
              <a:rPr lang="en-US" dirty="0" err="1" smtClean="0">
                <a:effectLst/>
              </a:rPr>
              <a:t>organisation</a:t>
            </a:r>
            <a:r>
              <a:rPr lang="en-US" dirty="0" smtClean="0">
                <a:effectLst/>
              </a:rPr>
              <a:t> working to find African solutions to African challenges in the fields of water and infrastructure. She was also a Director at </a:t>
            </a:r>
            <a:r>
              <a:rPr lang="en-US" dirty="0" err="1" smtClean="0">
                <a:effectLst/>
              </a:rPr>
              <a:t>Pegasys</a:t>
            </a:r>
            <a:r>
              <a:rPr lang="en-US" dirty="0" smtClean="0">
                <a:effectLst/>
              </a:rPr>
              <a:t> Consulting. Prior to this she worked for over a decade in senior management in the public water sector in South Africa including as Ministerial advisor. She has been and is active on a number of Boards, including as a member of the Board of the International Water Management Institute (IWMI) for many years, the International Steering Committee of the Global Water Partnership, Deputy Chairperson of the </a:t>
            </a:r>
            <a:r>
              <a:rPr lang="en-US" dirty="0" err="1" smtClean="0">
                <a:effectLst/>
              </a:rPr>
              <a:t>Isimangaliso</a:t>
            </a:r>
            <a:r>
              <a:rPr lang="en-US" dirty="0" smtClean="0">
                <a:effectLst/>
              </a:rPr>
              <a:t> Wetland Park World Heritage Site (current), and previous Chairperson of the Water Research Commission of South Africa. She has written extensively on issues of water governance, poverty and gender. </a:t>
            </a:r>
            <a:endParaRPr lang="en-GB" dirty="0" smtClean="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i="0" kern="1200" dirty="0" err="1" smtClean="0">
                <a:solidFill>
                  <a:schemeClr val="tx1"/>
                </a:solidFill>
                <a:effectLst/>
                <a:latin typeface="+mn-lt"/>
                <a:ea typeface="+mn-ea"/>
                <a:cs typeface="+mn-cs"/>
              </a:rPr>
              <a:t>Whole</a:t>
            </a:r>
            <a:r>
              <a:rPr lang="de-CH" sz="1200" i="0" kern="1200" dirty="0" smtClean="0">
                <a:solidFill>
                  <a:schemeClr val="tx1"/>
                </a:solidFill>
                <a:effectLst/>
                <a:latin typeface="+mn-lt"/>
                <a:ea typeface="+mn-ea"/>
                <a:cs typeface="+mn-cs"/>
              </a:rPr>
              <a:t> </a:t>
            </a:r>
            <a:r>
              <a:rPr lang="de-CH" sz="1200" b="1" i="0" kern="1200" dirty="0" err="1" smtClean="0">
                <a:solidFill>
                  <a:schemeClr val="tx1"/>
                </a:solidFill>
                <a:effectLst/>
                <a:latin typeface="+mn-lt"/>
                <a:ea typeface="+mn-ea"/>
                <a:cs typeface="+mn-cs"/>
              </a:rPr>
              <a:t>team</a:t>
            </a:r>
            <a:r>
              <a:rPr lang="de-CH" sz="1200" i="0" kern="1200" dirty="0" smtClean="0">
                <a:solidFill>
                  <a:schemeClr val="tx1"/>
                </a:solidFill>
                <a:effectLst/>
                <a:latin typeface="+mn-lt"/>
                <a:ea typeface="+mn-ea"/>
                <a:cs typeface="+mn-cs"/>
              </a:rPr>
              <a:t> </a:t>
            </a:r>
            <a:r>
              <a:rPr lang="de-CH" sz="1200" i="0" kern="1200" dirty="0" err="1" smtClean="0">
                <a:solidFill>
                  <a:schemeClr val="tx1"/>
                </a:solidFill>
                <a:effectLst/>
                <a:latin typeface="+mn-lt"/>
                <a:ea typeface="+mn-ea"/>
                <a:cs typeface="+mn-cs"/>
              </a:rPr>
              <a:t>working</a:t>
            </a:r>
            <a:r>
              <a:rPr lang="de-CH" sz="1200" i="0" kern="1200" dirty="0" smtClean="0">
                <a:solidFill>
                  <a:schemeClr val="tx1"/>
                </a:solidFill>
                <a:effectLst/>
                <a:latin typeface="+mn-lt"/>
                <a:ea typeface="+mn-ea"/>
                <a:cs typeface="+mn-cs"/>
              </a:rPr>
              <a:t> in </a:t>
            </a:r>
            <a:r>
              <a:rPr lang="de-CH" sz="1200" i="0" kern="1200" dirty="0" err="1" smtClean="0">
                <a:solidFill>
                  <a:schemeClr val="tx1"/>
                </a:solidFill>
                <a:effectLst/>
                <a:latin typeface="+mn-lt"/>
                <a:ea typeface="+mn-ea"/>
                <a:cs typeface="+mn-cs"/>
              </a:rPr>
              <a:t>the</a:t>
            </a:r>
            <a:r>
              <a:rPr lang="de-CH" sz="1200" i="0" kern="1200" dirty="0" smtClean="0">
                <a:solidFill>
                  <a:schemeClr val="tx1"/>
                </a:solidFill>
                <a:effectLst/>
                <a:latin typeface="+mn-lt"/>
                <a:ea typeface="+mn-ea"/>
                <a:cs typeface="+mn-cs"/>
              </a:rPr>
              <a:t> </a:t>
            </a:r>
            <a:r>
              <a:rPr lang="de-CH" sz="1200" i="0" kern="1200" dirty="0" err="1" smtClean="0">
                <a:solidFill>
                  <a:schemeClr val="tx1"/>
                </a:solidFill>
                <a:effectLst/>
                <a:latin typeface="+mn-lt"/>
                <a:ea typeface="+mn-ea"/>
                <a:cs typeface="+mn-cs"/>
              </a:rPr>
              <a:t>background</a:t>
            </a:r>
            <a:r>
              <a:rPr lang="de-CH" sz="1200" i="0" kern="1200" dirty="0" smtClean="0">
                <a:solidFill>
                  <a:schemeClr val="tx1"/>
                </a:solidFill>
                <a:effectLst/>
                <a:latin typeface="+mn-lt"/>
                <a:ea typeface="+mn-ea"/>
                <a:cs typeface="+mn-cs"/>
              </a:rPr>
              <a:t> </a:t>
            </a:r>
            <a:r>
              <a:rPr lang="de-CH" sz="1200" i="0" kern="1200" dirty="0" err="1" smtClean="0">
                <a:solidFill>
                  <a:schemeClr val="tx1"/>
                </a:solidFill>
                <a:effectLst/>
                <a:latin typeface="+mn-lt"/>
                <a:ea typeface="+mn-ea"/>
                <a:cs typeface="+mn-cs"/>
              </a:rPr>
              <a:t>to</a:t>
            </a:r>
            <a:r>
              <a:rPr lang="de-CH" sz="1200" i="0" kern="1200" dirty="0" smtClean="0">
                <a:solidFill>
                  <a:schemeClr val="tx1"/>
                </a:solidFill>
                <a:effectLst/>
                <a:latin typeface="+mn-lt"/>
                <a:ea typeface="+mn-ea"/>
                <a:cs typeface="+mn-cs"/>
              </a:rPr>
              <a:t> </a:t>
            </a:r>
            <a:r>
              <a:rPr lang="de-CH" sz="1200" i="0" kern="1200" dirty="0" err="1" smtClean="0">
                <a:solidFill>
                  <a:schemeClr val="tx1"/>
                </a:solidFill>
                <a:effectLst/>
                <a:latin typeface="+mn-lt"/>
                <a:ea typeface="+mn-ea"/>
                <a:cs typeface="+mn-cs"/>
              </a:rPr>
              <a:t>make</a:t>
            </a:r>
            <a:r>
              <a:rPr lang="de-CH" sz="1200" i="0" kern="1200" dirty="0" smtClean="0">
                <a:solidFill>
                  <a:schemeClr val="tx1"/>
                </a:solidFill>
                <a:effectLst/>
                <a:latin typeface="+mn-lt"/>
                <a:ea typeface="+mn-ea"/>
                <a:cs typeface="+mn-cs"/>
              </a:rPr>
              <a:t> </a:t>
            </a:r>
            <a:r>
              <a:rPr lang="de-CH" sz="1200" i="0" kern="1200" dirty="0" err="1" smtClean="0">
                <a:solidFill>
                  <a:schemeClr val="tx1"/>
                </a:solidFill>
                <a:effectLst/>
                <a:latin typeface="+mn-lt"/>
                <a:ea typeface="+mn-ea"/>
                <a:cs typeface="+mn-cs"/>
              </a:rPr>
              <a:t>this</a:t>
            </a:r>
            <a:r>
              <a:rPr lang="de-CH" sz="1200" i="0" kern="1200" dirty="0" smtClean="0">
                <a:solidFill>
                  <a:schemeClr val="tx1"/>
                </a:solidFill>
                <a:effectLst/>
                <a:latin typeface="+mn-lt"/>
                <a:ea typeface="+mn-ea"/>
                <a:cs typeface="+mn-cs"/>
              </a:rPr>
              <a:t> </a:t>
            </a:r>
            <a:r>
              <a:rPr lang="de-CH" sz="1200" i="0" kern="1200" dirty="0" err="1" smtClean="0">
                <a:solidFill>
                  <a:schemeClr val="tx1"/>
                </a:solidFill>
                <a:effectLst/>
                <a:latin typeface="+mn-lt"/>
                <a:ea typeface="+mn-ea"/>
                <a:cs typeface="+mn-cs"/>
              </a:rPr>
              <a:t>webinar</a:t>
            </a:r>
            <a:r>
              <a:rPr lang="de-CH" sz="1200" i="0" kern="1200" dirty="0" smtClean="0">
                <a:solidFill>
                  <a:schemeClr val="tx1"/>
                </a:solidFill>
                <a:effectLst/>
                <a:latin typeface="+mn-lt"/>
                <a:ea typeface="+mn-ea"/>
                <a:cs typeface="+mn-cs"/>
              </a:rPr>
              <a:t> </a:t>
            </a:r>
            <a:r>
              <a:rPr lang="de-CH" sz="1200" i="0" kern="1200" dirty="0" err="1" smtClean="0">
                <a:solidFill>
                  <a:schemeClr val="tx1"/>
                </a:solidFill>
                <a:effectLst/>
                <a:latin typeface="+mn-lt"/>
                <a:ea typeface="+mn-ea"/>
                <a:cs typeface="+mn-cs"/>
              </a:rPr>
              <a:t>possible</a:t>
            </a:r>
            <a:r>
              <a:rPr lang="de-CH" sz="1200" i="0" kern="1200" dirty="0" smtClean="0">
                <a:solidFill>
                  <a:schemeClr val="tx1"/>
                </a:solidFill>
                <a:effectLst/>
                <a:latin typeface="+mn-lt"/>
                <a:ea typeface="+mn-ea"/>
                <a:cs typeface="+mn-cs"/>
              </a:rPr>
              <a:t>: T</a:t>
            </a:r>
            <a:r>
              <a:rPr lang="de-CH" sz="1200" i="0" kern="1200" baseline="0" dirty="0" smtClean="0">
                <a:solidFill>
                  <a:schemeClr val="tx1"/>
                </a:solidFill>
                <a:effectLst/>
                <a:latin typeface="+mn-lt"/>
                <a:ea typeface="+mn-ea"/>
                <a:cs typeface="+mn-cs"/>
              </a:rPr>
              <a:t>he </a:t>
            </a:r>
            <a:r>
              <a:rPr lang="de-CH" sz="1200" i="0" kern="1200" baseline="0" dirty="0" err="1" smtClean="0">
                <a:solidFill>
                  <a:schemeClr val="tx1"/>
                </a:solidFill>
                <a:effectLst/>
                <a:latin typeface="+mn-lt"/>
                <a:ea typeface="+mn-ea"/>
                <a:cs typeface="+mn-cs"/>
              </a:rPr>
              <a:t>secretariat</a:t>
            </a:r>
            <a:r>
              <a:rPr lang="de-CH" sz="1200" i="0" kern="1200" baseline="0" dirty="0" smtClean="0">
                <a:solidFill>
                  <a:schemeClr val="tx1"/>
                </a:solidFill>
                <a:effectLst/>
                <a:latin typeface="+mn-lt"/>
                <a:ea typeface="+mn-ea"/>
                <a:cs typeface="+mn-cs"/>
              </a:rPr>
              <a:t> </a:t>
            </a:r>
            <a:r>
              <a:rPr lang="de-CH" sz="1200" i="0" kern="1200" baseline="0" dirty="0" err="1" smtClean="0">
                <a:solidFill>
                  <a:schemeClr val="tx1"/>
                </a:solidFill>
                <a:effectLst/>
                <a:latin typeface="+mn-lt"/>
                <a:ea typeface="+mn-ea"/>
                <a:cs typeface="+mn-cs"/>
              </a:rPr>
              <a:t>of</a:t>
            </a:r>
            <a:r>
              <a:rPr lang="de-CH" sz="1200" i="0" kern="1200" baseline="0" dirty="0" smtClean="0">
                <a:solidFill>
                  <a:schemeClr val="tx1"/>
                </a:solidFill>
                <a:effectLst/>
                <a:latin typeface="+mn-lt"/>
                <a:ea typeface="+mn-ea"/>
                <a:cs typeface="+mn-cs"/>
              </a:rPr>
              <a:t> RWSN, </a:t>
            </a:r>
            <a:r>
              <a:rPr lang="de-CH" sz="1200" i="0" kern="1200" baseline="0" dirty="0" err="1" smtClean="0">
                <a:solidFill>
                  <a:schemeClr val="tx1"/>
                </a:solidFill>
                <a:effectLst/>
                <a:latin typeface="+mn-lt"/>
                <a:ea typeface="+mn-ea"/>
                <a:cs typeface="+mn-cs"/>
              </a:rPr>
              <a:t>based</a:t>
            </a:r>
            <a:r>
              <a:rPr lang="de-CH" sz="1200" i="0" kern="1200" baseline="0" dirty="0" smtClean="0">
                <a:solidFill>
                  <a:schemeClr val="tx1"/>
                </a:solidFill>
                <a:effectLst/>
                <a:latin typeface="+mn-lt"/>
                <a:ea typeface="+mn-ea"/>
                <a:cs typeface="+mn-cs"/>
              </a:rPr>
              <a:t> at Skat </a:t>
            </a:r>
            <a:r>
              <a:rPr lang="de-CH" sz="1200" i="0" kern="1200" baseline="0" dirty="0" err="1" smtClean="0">
                <a:solidFill>
                  <a:schemeClr val="tx1"/>
                </a:solidFill>
                <a:effectLst/>
                <a:latin typeface="+mn-lt"/>
                <a:ea typeface="+mn-ea"/>
                <a:cs typeface="+mn-cs"/>
              </a:rPr>
              <a:t>Foundation</a:t>
            </a:r>
            <a:r>
              <a:rPr lang="de-CH" sz="1200" i="0" kern="1200" baseline="0" dirty="0" smtClean="0">
                <a:solidFill>
                  <a:schemeClr val="tx1"/>
                </a:solidFill>
                <a:effectLst/>
                <a:latin typeface="+mn-lt"/>
                <a:ea typeface="+mn-ea"/>
                <a:cs typeface="+mn-cs"/>
              </a:rPr>
              <a:t> in </a:t>
            </a:r>
            <a:r>
              <a:rPr lang="de-CH" sz="1200" i="0" kern="1200" baseline="0" dirty="0" err="1" smtClean="0">
                <a:solidFill>
                  <a:schemeClr val="tx1"/>
                </a:solidFill>
                <a:effectLst/>
                <a:latin typeface="+mn-lt"/>
                <a:ea typeface="+mn-ea"/>
                <a:cs typeface="+mn-cs"/>
              </a:rPr>
              <a:t>Switzerland</a:t>
            </a:r>
            <a:r>
              <a:rPr lang="de-CH" sz="1200" i="0" kern="1200" baseline="0" dirty="0" smtClean="0">
                <a:solidFill>
                  <a:schemeClr val="tx1"/>
                </a:solidFill>
                <a:effectLst/>
                <a:latin typeface="+mn-lt"/>
                <a:ea typeface="+mn-ea"/>
                <a:cs typeface="+mn-cs"/>
              </a:rPr>
              <a:t> and Alice Chautard, </a:t>
            </a:r>
            <a:r>
              <a:rPr lang="de-CH" sz="1200" i="0" kern="1200" baseline="0" dirty="0" err="1" smtClean="0">
                <a:solidFill>
                  <a:schemeClr val="tx1"/>
                </a:solidFill>
                <a:effectLst/>
                <a:latin typeface="+mn-lt"/>
                <a:ea typeface="+mn-ea"/>
                <a:cs typeface="+mn-cs"/>
              </a:rPr>
              <a:t>from</a:t>
            </a:r>
            <a:r>
              <a:rPr lang="de-CH" sz="1200" i="0" kern="1200" baseline="0" dirty="0" smtClean="0">
                <a:solidFill>
                  <a:schemeClr val="tx1"/>
                </a:solidFill>
                <a:effectLst/>
                <a:latin typeface="+mn-lt"/>
                <a:ea typeface="+mn-ea"/>
                <a:cs typeface="+mn-cs"/>
              </a:rPr>
              <a:t> </a:t>
            </a:r>
            <a:r>
              <a:rPr lang="de-CH" sz="1200" i="0" kern="1200" baseline="0" dirty="0" err="1" smtClean="0">
                <a:solidFill>
                  <a:schemeClr val="tx1"/>
                </a:solidFill>
                <a:effectLst/>
                <a:latin typeface="+mn-lt"/>
                <a:ea typeface="+mn-ea"/>
                <a:cs typeface="+mn-cs"/>
              </a:rPr>
              <a:t>the</a:t>
            </a:r>
            <a:r>
              <a:rPr lang="de-CH" sz="1200" i="0" kern="1200" baseline="0" dirty="0" smtClean="0">
                <a:solidFill>
                  <a:schemeClr val="tx1"/>
                </a:solidFill>
                <a:effectLst/>
                <a:latin typeface="+mn-lt"/>
                <a:ea typeface="+mn-ea"/>
                <a:cs typeface="+mn-cs"/>
              </a:rPr>
              <a:t> </a:t>
            </a:r>
            <a:r>
              <a:rPr lang="en-GB" altLang="en-US" sz="1200" b="0" dirty="0" smtClean="0"/>
              <a:t>University of </a:t>
            </a:r>
            <a:r>
              <a:rPr lang="en-GB" sz="1200" b="0" dirty="0" smtClean="0"/>
              <a:t>Oxford/</a:t>
            </a:r>
            <a:r>
              <a:rPr lang="de-CH" sz="1200" i="0" kern="1200" baseline="0" dirty="0" smtClean="0">
                <a:solidFill>
                  <a:schemeClr val="tx1"/>
                </a:solidFill>
                <a:effectLst/>
                <a:latin typeface="+mn-lt"/>
                <a:ea typeface="+mn-ea"/>
                <a:cs typeface="+mn-cs"/>
              </a:rPr>
              <a:t> </a:t>
            </a:r>
            <a:r>
              <a:rPr lang="en-GB" b="0" baseline="0" dirty="0" smtClean="0"/>
              <a:t>REACH programme. </a:t>
            </a:r>
            <a:endParaRPr lang="en-GB" dirty="0">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Segoe UI" panose="020B0502040204020203" pitchFamily="34" charset="0"/>
              <a:cs typeface="Segoe UI" panose="020B050204020402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i="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r>
            <a:br>
              <a:rPr lang="en-GB" sz="1200" kern="1200" dirty="0">
                <a:solidFill>
                  <a:schemeClr val="tx1"/>
                </a:solidFill>
                <a:effectLst/>
                <a:latin typeface="+mn-lt"/>
                <a:ea typeface="+mn-ea"/>
                <a:cs typeface="+mn-cs"/>
              </a:rPr>
            </a:br>
            <a:endParaRPr lang="en-GB" dirty="0"/>
          </a:p>
          <a:p>
            <a:endParaRPr lang="de-DE" dirty="0"/>
          </a:p>
        </p:txBody>
      </p:sp>
      <p:sp>
        <p:nvSpPr>
          <p:cNvPr id="4" name="Foliennummernplatzhalter 3"/>
          <p:cNvSpPr>
            <a:spLocks noGrp="1"/>
          </p:cNvSpPr>
          <p:nvPr>
            <p:ph type="sldNum" sz="quarter" idx="5"/>
          </p:nvPr>
        </p:nvSpPr>
        <p:spPr/>
        <p:txBody>
          <a:bodyPr/>
          <a:lstStyle/>
          <a:p>
            <a:fld id="{49000499-F197-4308-8A93-DEDFFCE82003}" type="slidenum">
              <a:rPr lang="en-GB" smtClean="0"/>
              <a:t>7</a:t>
            </a:fld>
            <a:endParaRPr lang="en-GB"/>
          </a:p>
        </p:txBody>
      </p:sp>
    </p:spTree>
    <p:extLst>
      <p:ext uri="{BB962C8B-B14F-4D97-AF65-F5344CB8AC3E}">
        <p14:creationId xmlns:p14="http://schemas.microsoft.com/office/powerpoint/2010/main" val="217899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dirty="0"/>
              <a:t>English:</a:t>
            </a:r>
          </a:p>
          <a:p>
            <a:endParaRPr lang="en-GB" sz="1200" b="1" dirty="0"/>
          </a:p>
          <a:p>
            <a:r>
              <a:rPr lang="en-GB" dirty="0"/>
              <a:t>Today’s webinar has </a:t>
            </a:r>
            <a:r>
              <a:rPr lang="en-GB" dirty="0" smtClean="0"/>
              <a:t>(</a:t>
            </a:r>
            <a:r>
              <a:rPr lang="en-GB" b="1" dirty="0" smtClean="0"/>
              <a:t>1, 2 or 3 presentations</a:t>
            </a:r>
            <a:r>
              <a:rPr lang="en-GB" dirty="0" smtClean="0"/>
              <a:t>) </a:t>
            </a:r>
            <a:r>
              <a:rPr lang="en-GB" baseline="0" dirty="0"/>
              <a:t>presentations. The overall duration is </a:t>
            </a:r>
            <a:r>
              <a:rPr lang="en-GB" baseline="0" dirty="0" smtClean="0"/>
              <a:t>(</a:t>
            </a:r>
            <a:r>
              <a:rPr lang="en-GB" b="1" baseline="0" dirty="0" smtClean="0"/>
              <a:t>60 or 90</a:t>
            </a:r>
            <a:r>
              <a:rPr lang="en-GB" baseline="0" dirty="0" smtClean="0"/>
              <a:t>) </a:t>
            </a:r>
            <a:r>
              <a:rPr lang="en-GB" baseline="0" dirty="0" err="1"/>
              <a:t>mintues</a:t>
            </a:r>
            <a:r>
              <a:rPr lang="en-GB" baseline="0" dirty="0"/>
              <a:t>. </a:t>
            </a:r>
            <a:r>
              <a:rPr lang="en-GB" b="1" baseline="0" dirty="0"/>
              <a:t>We first will hear the presentations, and after </a:t>
            </a:r>
            <a:r>
              <a:rPr lang="en-GB" b="1" baseline="0" dirty="0" smtClean="0"/>
              <a:t>the presentations </a:t>
            </a:r>
            <a:r>
              <a:rPr lang="en-GB" b="1" baseline="0" dirty="0"/>
              <a:t>there is going to be a </a:t>
            </a:r>
            <a:r>
              <a:rPr lang="en-GB" b="1" baseline="0" dirty="0" err="1" smtClean="0"/>
              <a:t>question&amp;answer</a:t>
            </a:r>
            <a:r>
              <a:rPr lang="en-GB" b="1" baseline="0" dirty="0" smtClean="0"/>
              <a:t> </a:t>
            </a:r>
            <a:r>
              <a:rPr lang="en-GB" b="1" baseline="0" dirty="0"/>
              <a:t>session for the </a:t>
            </a:r>
            <a:r>
              <a:rPr lang="en-GB" b="1" baseline="0" dirty="0" smtClean="0"/>
              <a:t>presenters (update structure).</a:t>
            </a:r>
            <a:r>
              <a:rPr lang="en-GB" baseline="0" dirty="0" smtClean="0"/>
              <a:t> </a:t>
            </a:r>
            <a:r>
              <a:rPr lang="en-GB" baseline="0" dirty="0"/>
              <a:t>However, please do type your questions and </a:t>
            </a:r>
            <a:r>
              <a:rPr lang="en-GB" baseline="0" dirty="0" smtClean="0"/>
              <a:t>comments with name of the presenter </a:t>
            </a:r>
            <a:r>
              <a:rPr lang="en-GB" baseline="0" dirty="0"/>
              <a:t>into the chat box as you think of them and we go to them after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kern="1200" dirty="0">
              <a:solidFill>
                <a:schemeClr val="tx1"/>
              </a:solidFill>
              <a:effectLst/>
              <a:latin typeface="+mn-lt"/>
              <a:ea typeface="+mn-ea"/>
              <a:cs typeface="+mn-cs"/>
            </a:endParaRPr>
          </a:p>
          <a:p>
            <a:r>
              <a:rPr lang="en-GB" dirty="0"/>
              <a:t>So let us get started </a:t>
            </a:r>
            <a:r>
              <a:rPr lang="en-GB" dirty="0" smtClean="0"/>
              <a:t>without</a:t>
            </a:r>
            <a:r>
              <a:rPr lang="en-GB" baseline="0" dirty="0" smtClean="0"/>
              <a:t> </a:t>
            </a:r>
            <a:r>
              <a:rPr lang="en-GB" baseline="0" dirty="0"/>
              <a:t>any further delay I will hand over to </a:t>
            </a:r>
            <a:r>
              <a:rPr lang="en-GB" b="1" dirty="0" smtClean="0"/>
              <a:t>Dr Marina </a:t>
            </a:r>
            <a:r>
              <a:rPr lang="en-GB" b="1" dirty="0" err="1" smtClean="0"/>
              <a:t>Korzenevica</a:t>
            </a:r>
            <a:r>
              <a:rPr lang="en-GB" b="1" dirty="0" smtClean="0"/>
              <a:t>-Proud</a:t>
            </a:r>
            <a:endParaRPr lang="en-US" sz="1200" b="1" dirty="0" smtClean="0">
              <a:latin typeface="Segoe UI" panose="020B0502040204020203" pitchFamily="34" charset="0"/>
              <a:cs typeface="Segoe UI" panose="020B0502040204020203" pitchFamily="34" charset="0"/>
            </a:endParaRPr>
          </a:p>
          <a:p>
            <a:r>
              <a:rPr lang="en-US" sz="1200" b="1" dirty="0" smtClean="0">
                <a:latin typeface="Segoe UI" panose="020B0502040204020203" pitchFamily="34" charset="0"/>
                <a:cs typeface="Segoe UI" panose="020B0502040204020203" pitchFamily="34" charset="0"/>
              </a:rPr>
              <a:t>…</a:t>
            </a:r>
          </a:p>
          <a:p>
            <a:endParaRPr lang="en-GB" dirty="0"/>
          </a:p>
          <a:p>
            <a:r>
              <a:rPr lang="en-GB" sz="1200" kern="1200" dirty="0">
                <a:solidFill>
                  <a:schemeClr val="tx1"/>
                </a:solidFill>
                <a:effectLst/>
                <a:latin typeface="+mn-lt"/>
                <a:ea typeface="+mn-ea"/>
                <a:cs typeface="+mn-cs"/>
              </a:rPr>
              <a:t>Thank you </a:t>
            </a:r>
            <a:r>
              <a:rPr lang="en-GB" sz="1200" kern="1200" baseline="0" dirty="0">
                <a:solidFill>
                  <a:schemeClr val="tx1"/>
                </a:solidFill>
                <a:effectLst/>
                <a:latin typeface="+mn-lt"/>
                <a:ea typeface="+mn-ea"/>
                <a:cs typeface="+mn-cs"/>
              </a:rPr>
              <a:t>for this excellent presentation. We will now hear from</a:t>
            </a:r>
            <a:r>
              <a:rPr lang="en-GB" sz="1200" kern="1200" dirty="0">
                <a:solidFill>
                  <a:schemeClr val="tx1"/>
                </a:solidFill>
                <a:effectLst/>
                <a:latin typeface="+mn-lt"/>
                <a:ea typeface="+mn-ea"/>
                <a:cs typeface="+mn-cs"/>
              </a:rPr>
              <a:t> </a:t>
            </a:r>
            <a:r>
              <a:rPr lang="en-GB" b="1" dirty="0" smtClean="0"/>
              <a:t>DR. DALMAS OMIA </a:t>
            </a:r>
          </a:p>
          <a:p>
            <a:endParaRPr lang="en-GB" b="1" dirty="0" smtClean="0"/>
          </a:p>
          <a:p>
            <a:endParaRPr lang="en-GB"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3. Dr Barbara van Koppen (Q&amp;A</a:t>
            </a:r>
            <a:r>
              <a:rPr lang="en-GB" sz="1200" baseline="0" dirty="0" smtClean="0"/>
              <a:t> session: </a:t>
            </a:r>
            <a:r>
              <a:rPr lang="en-ZA" sz="1200" dirty="0" smtClean="0"/>
              <a:t>Barbara Schreiner)</a:t>
            </a: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aseline="0" dirty="0" smtClean="0">
                <a:latin typeface="+mn-lt"/>
              </a:rPr>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b="1" kern="1200" dirty="0" err="1" smtClean="0">
                <a:solidFill>
                  <a:schemeClr val="tx1"/>
                </a:solidFill>
                <a:effectLst/>
                <a:latin typeface="+mn-lt"/>
                <a:ea typeface="+mn-ea"/>
                <a:cs typeface="+mn-cs"/>
              </a:rPr>
              <a:t>Structure</a:t>
            </a:r>
            <a:r>
              <a:rPr lang="de-CH" sz="1200" b="1" kern="1200" dirty="0" smtClean="0">
                <a:solidFill>
                  <a:schemeClr val="tx1"/>
                </a:solidFill>
                <a:effectLst/>
                <a:latin typeface="+mn-lt"/>
                <a:ea typeface="+mn-ea"/>
                <a:cs typeface="+mn-cs"/>
              </a:rPr>
              <a:t> </a:t>
            </a:r>
            <a:r>
              <a:rPr lang="de-CH" sz="1200" b="1" kern="1200" dirty="0" err="1" smtClean="0">
                <a:solidFill>
                  <a:schemeClr val="tx1"/>
                </a:solidFill>
                <a:effectLst/>
                <a:latin typeface="+mn-lt"/>
                <a:ea typeface="+mn-ea"/>
                <a:cs typeface="+mn-cs"/>
              </a:rPr>
              <a:t>of</a:t>
            </a:r>
            <a:r>
              <a:rPr lang="de-CH" sz="1200" b="1" kern="1200" dirty="0" smtClean="0">
                <a:solidFill>
                  <a:schemeClr val="tx1"/>
                </a:solidFill>
                <a:effectLst/>
                <a:latin typeface="+mn-lt"/>
                <a:ea typeface="+mn-ea"/>
                <a:cs typeface="+mn-cs"/>
              </a:rPr>
              <a:t> </a:t>
            </a:r>
            <a:r>
              <a:rPr lang="de-CH" sz="1200" b="1" kern="1200" dirty="0" err="1" smtClean="0">
                <a:solidFill>
                  <a:schemeClr val="tx1"/>
                </a:solidFill>
                <a:effectLst/>
                <a:latin typeface="+mn-lt"/>
                <a:ea typeface="+mn-ea"/>
                <a:cs typeface="+mn-cs"/>
              </a:rPr>
              <a:t>your</a:t>
            </a:r>
            <a:r>
              <a:rPr lang="de-CH" sz="1200" b="1" kern="1200" dirty="0" smtClean="0">
                <a:solidFill>
                  <a:schemeClr val="tx1"/>
                </a:solidFill>
                <a:effectLst/>
                <a:latin typeface="+mn-lt"/>
                <a:ea typeface="+mn-ea"/>
                <a:cs typeface="+mn-cs"/>
              </a:rPr>
              <a:t> </a:t>
            </a:r>
            <a:r>
              <a:rPr lang="de-CH" sz="1200" b="1" kern="1200" dirty="0" err="1" smtClean="0">
                <a:solidFill>
                  <a:schemeClr val="tx1"/>
                </a:solidFill>
                <a:effectLst/>
                <a:latin typeface="+mn-lt"/>
                <a:ea typeface="+mn-ea"/>
                <a:cs typeface="+mn-cs"/>
              </a:rPr>
              <a:t>webinar</a:t>
            </a:r>
            <a:r>
              <a:rPr lang="de-CH" sz="1200" b="1" kern="1200" dirty="0" smtClean="0">
                <a:solidFill>
                  <a:schemeClr val="tx1"/>
                </a:solidFill>
                <a:effectLst/>
                <a:latin typeface="+mn-lt"/>
                <a:ea typeface="+mn-ea"/>
                <a:cs typeface="+mn-cs"/>
              </a:rPr>
              <a:t>: </a:t>
            </a:r>
            <a:endParaRPr lang="de-CH"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de-DE" dirty="0"/>
          </a:p>
        </p:txBody>
      </p:sp>
      <p:sp>
        <p:nvSpPr>
          <p:cNvPr id="4" name="Foliennummernplatzhalter 3"/>
          <p:cNvSpPr>
            <a:spLocks noGrp="1"/>
          </p:cNvSpPr>
          <p:nvPr>
            <p:ph type="sldNum" sz="quarter" idx="5"/>
          </p:nvPr>
        </p:nvSpPr>
        <p:spPr/>
        <p:txBody>
          <a:bodyPr/>
          <a:lstStyle/>
          <a:p>
            <a:fld id="{49000499-F197-4308-8A93-DEDFFCE82003}" type="slidenum">
              <a:rPr lang="en-GB" smtClean="0"/>
              <a:t>8</a:t>
            </a:fld>
            <a:endParaRPr lang="en-GB"/>
          </a:p>
        </p:txBody>
      </p:sp>
    </p:spTree>
    <p:extLst>
      <p:ext uri="{BB962C8B-B14F-4D97-AF65-F5344CB8AC3E}">
        <p14:creationId xmlns:p14="http://schemas.microsoft.com/office/powerpoint/2010/main" val="194278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b="1" dirty="0"/>
              <a:t>English</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ea typeface="Calibri"/>
                <a:cs typeface="Calibri"/>
                <a:sym typeface="Calibri"/>
              </a:rPr>
              <a:t>Now we have time for comments and</a:t>
            </a:r>
            <a:r>
              <a:rPr lang="en-GB" sz="1200" baseline="0" dirty="0">
                <a:latin typeface="+mn-lt"/>
                <a:ea typeface="Calibri"/>
                <a:cs typeface="Calibri"/>
                <a:sym typeface="Calibri"/>
              </a:rPr>
              <a:t> </a:t>
            </a:r>
            <a:r>
              <a:rPr lang="en-GB" sz="1200" dirty="0">
                <a:latin typeface="+mn-lt"/>
                <a:ea typeface="Calibri"/>
                <a:cs typeface="Calibri"/>
                <a:sym typeface="Calibri"/>
              </a:rPr>
              <a:t>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ea typeface="Calibri"/>
                <a:cs typeface="Calibri"/>
                <a:sym typeface="Calibri"/>
              </a:rPr>
              <a:t>Please could you write your questions </a:t>
            </a:r>
            <a:r>
              <a:rPr lang="en-GB" sz="1200" dirty="0" smtClean="0">
                <a:latin typeface="+mn-lt"/>
                <a:ea typeface="Calibri"/>
                <a:cs typeface="Calibri"/>
                <a:sym typeface="Calibri"/>
              </a:rPr>
              <a:t>with</a:t>
            </a:r>
            <a:r>
              <a:rPr lang="en-GB" sz="1200" baseline="0" dirty="0" smtClean="0">
                <a:latin typeface="+mn-lt"/>
                <a:ea typeface="Calibri"/>
                <a:cs typeface="Calibri"/>
                <a:sym typeface="Calibri"/>
              </a:rPr>
              <a:t> the name of the presenter </a:t>
            </a:r>
            <a:r>
              <a:rPr lang="en-GB" sz="1200" dirty="0" smtClean="0">
                <a:latin typeface="+mn-lt"/>
                <a:ea typeface="Calibri"/>
                <a:cs typeface="Calibri"/>
                <a:sym typeface="Calibri"/>
              </a:rPr>
              <a:t>in </a:t>
            </a:r>
            <a:r>
              <a:rPr lang="en-GB" sz="1200" dirty="0">
                <a:latin typeface="+mn-lt"/>
                <a:ea typeface="Calibri"/>
                <a:cs typeface="Calibri"/>
                <a:sym typeface="Calibri"/>
              </a:rPr>
              <a:t>the chat box below – our</a:t>
            </a:r>
            <a:r>
              <a:rPr lang="en-GB" sz="1200" baseline="0" dirty="0">
                <a:latin typeface="+mn-lt"/>
                <a:ea typeface="Calibri"/>
                <a:cs typeface="Calibri"/>
                <a:sym typeface="Calibri"/>
              </a:rPr>
              <a:t> </a:t>
            </a:r>
            <a:r>
              <a:rPr lang="en-GB" sz="1200" baseline="0" dirty="0" err="1">
                <a:latin typeface="+mn-lt"/>
                <a:ea typeface="Calibri"/>
                <a:cs typeface="Calibri"/>
                <a:sym typeface="Calibri"/>
              </a:rPr>
              <a:t>Chatbox</a:t>
            </a:r>
            <a:r>
              <a:rPr lang="en-GB" sz="1200" baseline="0" dirty="0">
                <a:latin typeface="+mn-lt"/>
                <a:ea typeface="Calibri"/>
                <a:cs typeface="Calibri"/>
                <a:sym typeface="Calibri"/>
              </a:rPr>
              <a:t> Moderator</a:t>
            </a:r>
            <a:r>
              <a:rPr lang="en-GB" sz="1200" dirty="0">
                <a:latin typeface="+mn-lt"/>
                <a:ea typeface="Calibri"/>
                <a:cs typeface="Calibri"/>
                <a:sym typeface="Calibri"/>
              </a:rPr>
              <a:t> will be selecting questions for me to ask the presenters.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ea typeface="Calibri"/>
                <a:cs typeface="Calibri"/>
                <a:sym typeface="Calibri"/>
              </a:rPr>
              <a:t>After such interesting presentations I am looking forward to a good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dirty="0">
                <a:latin typeface="+mn-lt"/>
                <a:ea typeface="Calibri"/>
                <a:cs typeface="Calibri"/>
                <a:sym typeface="Calibri"/>
              </a:rPr>
              <a:t>(need</a:t>
            </a:r>
            <a:r>
              <a:rPr lang="en-GB" sz="1200" b="1" i="1" baseline="0" dirty="0">
                <a:latin typeface="+mn-lt"/>
                <a:ea typeface="Calibri"/>
                <a:cs typeface="Calibri"/>
                <a:sym typeface="Calibri"/>
              </a:rPr>
              <a:t> to have a few backup questions ready in case participants are hesitant to get started</a:t>
            </a:r>
            <a:r>
              <a:rPr lang="en-GB" sz="1200" b="1" i="1" baseline="0" dirty="0" smtClean="0">
                <a:latin typeface="+mn-lt"/>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1" baseline="0" dirty="0" smtClean="0">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1" baseline="0" dirty="0" smtClean="0">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en-US" sz="1200" i="1" baseline="0" dirty="0" err="1" smtClean="0">
                <a:latin typeface="Arial" charset="0"/>
                <a:cs typeface="Arial Unicode MS" charset="0"/>
              </a:rPr>
              <a:t>Advice</a:t>
            </a:r>
            <a:r>
              <a:rPr lang="fr-FR" altLang="en-US" sz="1200" i="1" baseline="0" dirty="0" smtClean="0">
                <a:latin typeface="Arial" charset="0"/>
                <a:cs typeface="Arial Unicode MS" charset="0"/>
              </a:rPr>
              <a:t>: </a:t>
            </a:r>
            <a:r>
              <a:rPr lang="fr-FR" altLang="en-US" sz="1200" i="1" baseline="0" dirty="0" err="1" smtClean="0">
                <a:latin typeface="Arial" charset="0"/>
                <a:cs typeface="Arial Unicode MS" charset="0"/>
              </a:rPr>
              <a:t>ask</a:t>
            </a:r>
            <a:r>
              <a:rPr lang="fr-FR" altLang="en-US" sz="1200" i="1" baseline="0" dirty="0" smtClean="0">
                <a:latin typeface="Arial" charset="0"/>
                <a:cs typeface="Arial Unicode MS" charset="0"/>
              </a:rPr>
              <a:t> the </a:t>
            </a:r>
            <a:r>
              <a:rPr lang="fr-FR" altLang="en-US" sz="1200" i="1" baseline="0" dirty="0" err="1" smtClean="0">
                <a:latin typeface="Arial" charset="0"/>
                <a:cs typeface="Arial Unicode MS" charset="0"/>
              </a:rPr>
              <a:t>chatbox</a:t>
            </a:r>
            <a:r>
              <a:rPr lang="fr-FR" altLang="en-US" sz="1200" i="1" baseline="0" dirty="0" smtClean="0">
                <a:latin typeface="Arial" charset="0"/>
                <a:cs typeface="Arial Unicode MS" charset="0"/>
              </a:rPr>
              <a:t> </a:t>
            </a:r>
            <a:r>
              <a:rPr lang="fr-FR" altLang="en-US" sz="1200" i="1" baseline="0" dirty="0" err="1" smtClean="0">
                <a:latin typeface="Arial" charset="0"/>
                <a:cs typeface="Arial Unicode MS" charset="0"/>
              </a:rPr>
              <a:t>moderator</a:t>
            </a:r>
            <a:r>
              <a:rPr lang="fr-FR" altLang="en-US" sz="1200" i="1" baseline="0" dirty="0" smtClean="0">
                <a:latin typeface="Arial" charset="0"/>
                <a:cs typeface="Arial Unicode MS" charset="0"/>
              </a:rPr>
              <a:t> to post all links in the </a:t>
            </a:r>
            <a:r>
              <a:rPr lang="fr-FR" altLang="en-US" sz="1200" i="1" baseline="0" dirty="0" err="1" smtClean="0">
                <a:latin typeface="Arial" charset="0"/>
                <a:cs typeface="Arial Unicode MS" charset="0"/>
              </a:rPr>
              <a:t>chatbox</a:t>
            </a:r>
            <a:r>
              <a:rPr lang="fr-FR" altLang="en-US" sz="1200" i="1" baseline="0" dirty="0" smtClean="0">
                <a:latin typeface="Arial" charset="0"/>
                <a:cs typeface="Arial Unicode MS" charset="0"/>
              </a:rPr>
              <a:t>, </a:t>
            </a:r>
            <a:r>
              <a:rPr lang="fr-FR" altLang="en-US" sz="1200" i="1" baseline="0" dirty="0" err="1" smtClean="0">
                <a:latin typeface="Arial" charset="0"/>
                <a:cs typeface="Arial Unicode MS" charset="0"/>
              </a:rPr>
              <a:t>so</a:t>
            </a:r>
            <a:r>
              <a:rPr lang="fr-FR" altLang="en-US" sz="1200" i="1" baseline="0" dirty="0" smtClean="0">
                <a:latin typeface="Arial" charset="0"/>
                <a:cs typeface="Arial Unicode MS" charset="0"/>
              </a:rPr>
              <a:t> participants </a:t>
            </a:r>
            <a:r>
              <a:rPr lang="fr-FR" altLang="en-US" sz="1200" i="1" baseline="0" dirty="0" err="1" smtClean="0">
                <a:latin typeface="Arial" charset="0"/>
                <a:cs typeface="Arial Unicode MS" charset="0"/>
              </a:rPr>
              <a:t>can</a:t>
            </a:r>
            <a:r>
              <a:rPr lang="fr-FR" altLang="en-US" sz="1200" i="1" baseline="0" dirty="0" smtClean="0">
                <a:latin typeface="Arial" charset="0"/>
                <a:cs typeface="Arial Unicode MS" charset="0"/>
              </a:rPr>
              <a:t> </a:t>
            </a:r>
            <a:r>
              <a:rPr lang="fr-FR" altLang="en-US" sz="1200" i="1" baseline="0" dirty="0" err="1" smtClean="0">
                <a:latin typeface="Arial" charset="0"/>
                <a:cs typeface="Arial Unicode MS" charset="0"/>
              </a:rPr>
              <a:t>easily</a:t>
            </a:r>
            <a:r>
              <a:rPr lang="fr-FR" altLang="en-US" sz="1200" i="1" baseline="0" dirty="0" smtClean="0">
                <a:latin typeface="Arial" charset="0"/>
                <a:cs typeface="Arial Unicode MS" charset="0"/>
              </a:rPr>
              <a:t> copy </a:t>
            </a:r>
            <a:r>
              <a:rPr lang="fr-FR" altLang="en-US" sz="1200" i="1" baseline="0" dirty="0" err="1" smtClean="0">
                <a:latin typeface="Arial" charset="0"/>
                <a:cs typeface="Arial Unicode MS" charset="0"/>
              </a:rPr>
              <a:t>them</a:t>
            </a:r>
            <a:endParaRPr lang="fr-FR" altLang="en-US" sz="1200" i="1" baseline="0" dirty="0" smtClean="0">
              <a:latin typeface="Arial" charset="0"/>
              <a:cs typeface="Arial Unicode M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ltLang="en-US" sz="1200" i="1" baseline="0" dirty="0" smtClean="0">
              <a:latin typeface="Arial" charset="0"/>
              <a:cs typeface="Arial Unicode MS" charset="0"/>
            </a:endParaRPr>
          </a:p>
          <a:p>
            <a:r>
              <a:rPr lang="fr-FR" altLang="en-US" sz="1200" dirty="0" smtClean="0">
                <a:solidFill>
                  <a:srgbClr val="000000"/>
                </a:solidFill>
                <a:cs typeface="Segoe UI" charset="0"/>
              </a:rPr>
              <a:t>RWSN </a:t>
            </a:r>
            <a:r>
              <a:rPr lang="fr-FR" altLang="en-US" sz="1200" dirty="0" err="1" smtClean="0">
                <a:solidFill>
                  <a:srgbClr val="000000"/>
                </a:solidFill>
                <a:cs typeface="Segoe UI" charset="0"/>
              </a:rPr>
              <a:t>Website</a:t>
            </a:r>
            <a:r>
              <a:rPr lang="fr-FR" altLang="en-US" sz="1200" dirty="0" smtClean="0">
                <a:solidFill>
                  <a:srgbClr val="000000"/>
                </a:solidFill>
                <a:cs typeface="Segoe UI" charset="0"/>
              </a:rPr>
              <a:t>: </a:t>
            </a:r>
            <a:r>
              <a:rPr lang="en-US" altLang="en-US" sz="1200" dirty="0" smtClean="0">
                <a:latin typeface="Segoe UI" panose="020B0502040204020203" pitchFamily="34" charset="0"/>
                <a:cs typeface="Segoe UI" panose="020B0502040204020203" pitchFamily="34" charset="0"/>
                <a:hlinkClick r:id="rId3"/>
              </a:rPr>
              <a:t>http://www.rural-water-supply.net/en/resources/details/847</a:t>
            </a:r>
            <a:r>
              <a:rPr lang="en-US" altLang="en-US" sz="1200" dirty="0" smtClean="0">
                <a:latin typeface="Segoe UI" panose="020B0502040204020203" pitchFamily="34" charset="0"/>
                <a:cs typeface="Segoe UI" panose="020B0502040204020203" pitchFamily="34" charset="0"/>
              </a:rPr>
              <a:t> </a:t>
            </a:r>
          </a:p>
          <a:p>
            <a:pPr marL="0" indent="0">
              <a:buNone/>
            </a:pPr>
            <a:r>
              <a:rPr lang="en-US" altLang="en-US" sz="1200" dirty="0" smtClean="0">
                <a:latin typeface="Segoe UI" panose="020B0502040204020203" pitchFamily="34" charset="0"/>
                <a:cs typeface="Segoe UI" panose="020B0502040204020203" pitchFamily="34" charset="0"/>
              </a:rPr>
              <a:t> </a:t>
            </a:r>
            <a:endParaRPr lang="fr-FR" altLang="en-US" sz="1200" dirty="0" smtClean="0">
              <a:solidFill>
                <a:srgbClr val="000000"/>
              </a:solidFill>
              <a:cs typeface="Segoe UI"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en-US" sz="1200" dirty="0" err="1" smtClean="0">
                <a:solidFill>
                  <a:srgbClr val="000000"/>
                </a:solidFill>
                <a:cs typeface="Segoe UI" charset="0"/>
              </a:rPr>
              <a:t>Youtube</a:t>
            </a:r>
            <a:r>
              <a:rPr lang="fr-FR" altLang="en-US" sz="1200" dirty="0" smtClean="0">
                <a:solidFill>
                  <a:srgbClr val="000000"/>
                </a:solidFill>
                <a:cs typeface="Segoe UI" charset="0"/>
              </a:rPr>
              <a:t> as </a:t>
            </a:r>
            <a:r>
              <a:rPr lang="fr-FR" altLang="en-US" sz="1200" dirty="0" smtClean="0">
                <a:solidFill>
                  <a:srgbClr val="000000"/>
                </a:solidFill>
                <a:cs typeface="Segoe UI" charset="0"/>
                <a:hlinkClick r:id="rId4"/>
              </a:rPr>
              <a:t>RWSN </a:t>
            </a:r>
            <a:r>
              <a:rPr lang="fr-FR" altLang="en-US" sz="1200" dirty="0" err="1" smtClean="0">
                <a:solidFill>
                  <a:srgbClr val="000000"/>
                </a:solidFill>
                <a:cs typeface="Segoe UI" charset="0"/>
                <a:hlinkClick r:id="rId4"/>
              </a:rPr>
              <a:t>Talks</a:t>
            </a:r>
            <a:r>
              <a:rPr lang="fr-FR" altLang="en-US" sz="1200" dirty="0" smtClean="0">
                <a:solidFill>
                  <a:srgbClr val="000000"/>
                </a:solidFill>
                <a:cs typeface="Segoe UI" charset="0"/>
              </a:rPr>
              <a:t>: </a:t>
            </a:r>
            <a:r>
              <a:rPr lang="de-CH" dirty="0" smtClean="0">
                <a:hlinkClick r:id="rId4"/>
              </a:rPr>
              <a:t>https://www.youtube.com/playlist?list=PL2ECKtJt6JB1zIjWFbBVcY7CKESNIvt0l</a:t>
            </a:r>
            <a:endParaRPr lang="fr-FR" altLang="en-US" sz="1200" dirty="0" smtClean="0">
              <a:solidFill>
                <a:srgbClr val="000000"/>
              </a:solidFill>
              <a:cs typeface="Segoe UI" charset="0"/>
            </a:endParaRPr>
          </a:p>
          <a:p>
            <a:endParaRPr lang="fr-FR" altLang="en-US" sz="1200" dirty="0" smtClean="0">
              <a:solidFill>
                <a:srgbClr val="000000"/>
              </a:solidFill>
              <a:cs typeface="Segoe UI" charset="0"/>
            </a:endParaRPr>
          </a:p>
          <a:p>
            <a:r>
              <a:rPr lang="fr-FR" altLang="en-US" sz="1200" dirty="0" err="1" smtClean="0">
                <a:solidFill>
                  <a:srgbClr val="000000"/>
                </a:solidFill>
                <a:cs typeface="Segoe UI" charset="0"/>
              </a:rPr>
              <a:t>Vimeo</a:t>
            </a:r>
            <a:r>
              <a:rPr lang="fr-FR" altLang="en-US" sz="1200" dirty="0" smtClean="0">
                <a:solidFill>
                  <a:srgbClr val="000000"/>
                </a:solidFill>
                <a:cs typeface="Segoe UI" charset="0"/>
              </a:rPr>
              <a:t>: </a:t>
            </a:r>
            <a:r>
              <a:rPr lang="en-US" altLang="en-US" sz="1200" dirty="0" smtClean="0">
                <a:solidFill>
                  <a:srgbClr val="000000"/>
                </a:solidFill>
                <a:cs typeface="Segoe UI" charset="0"/>
                <a:hlinkClick r:id="rId5"/>
              </a:rPr>
              <a:t>https://vimeo.com/channels/rwsnwebinars</a:t>
            </a:r>
            <a:r>
              <a:rPr lang="en-US" altLang="en-US" sz="1200" dirty="0" smtClean="0">
                <a:solidFill>
                  <a:srgbClr val="000000"/>
                </a:solidFill>
                <a:cs typeface="Segoe UI"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ltLang="en-US" sz="1200" i="1" baseline="0" dirty="0" smtClean="0">
              <a:latin typeface="Arial" charset="0"/>
              <a:cs typeface="Arial Unicode M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1" dirty="0">
              <a:latin typeface="+mn-lt"/>
              <a:ea typeface="Calibri"/>
              <a:cs typeface="Calibri"/>
              <a:sym typeface="Calibri"/>
            </a:endParaRPr>
          </a:p>
        </p:txBody>
      </p:sp>
      <p:sp>
        <p:nvSpPr>
          <p:cNvPr id="4" name="Foliennummernplatzhalter 3"/>
          <p:cNvSpPr>
            <a:spLocks noGrp="1"/>
          </p:cNvSpPr>
          <p:nvPr>
            <p:ph type="sldNum" sz="quarter" idx="5"/>
          </p:nvPr>
        </p:nvSpPr>
        <p:spPr/>
        <p:txBody>
          <a:bodyPr/>
          <a:lstStyle/>
          <a:p>
            <a:fld id="{49000499-F197-4308-8A93-DEDFFCE82003}" type="slidenum">
              <a:rPr lang="en-GB" smtClean="0"/>
              <a:t>9</a:t>
            </a:fld>
            <a:endParaRPr lang="en-GB"/>
          </a:p>
        </p:txBody>
      </p:sp>
    </p:spTree>
    <p:extLst>
      <p:ext uri="{BB962C8B-B14F-4D97-AF65-F5344CB8AC3E}">
        <p14:creationId xmlns:p14="http://schemas.microsoft.com/office/powerpoint/2010/main" val="654746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Please add the information on your theme/ programme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en-US" sz="1200" i="1" baseline="0" dirty="0" err="1" smtClean="0">
                <a:latin typeface="Arial" charset="0"/>
                <a:cs typeface="Arial Unicode MS" charset="0"/>
              </a:rPr>
              <a:t>Advice</a:t>
            </a:r>
            <a:r>
              <a:rPr lang="fr-FR" altLang="en-US" sz="1200" i="1" baseline="0" dirty="0" smtClean="0">
                <a:latin typeface="Arial" charset="0"/>
                <a:cs typeface="Arial Unicode MS" charset="0"/>
              </a:rPr>
              <a:t>: </a:t>
            </a:r>
            <a:r>
              <a:rPr lang="fr-FR" altLang="en-US" sz="1200" i="1" baseline="0" dirty="0" err="1" smtClean="0">
                <a:latin typeface="Arial" charset="0"/>
                <a:cs typeface="Arial Unicode MS" charset="0"/>
              </a:rPr>
              <a:t>ask</a:t>
            </a:r>
            <a:r>
              <a:rPr lang="fr-FR" altLang="en-US" sz="1200" i="1" baseline="0" dirty="0" smtClean="0">
                <a:latin typeface="Arial" charset="0"/>
                <a:cs typeface="Arial Unicode MS" charset="0"/>
              </a:rPr>
              <a:t> the </a:t>
            </a:r>
            <a:r>
              <a:rPr lang="fr-FR" altLang="en-US" sz="1200" i="1" baseline="0" dirty="0" err="1" smtClean="0">
                <a:latin typeface="Arial" charset="0"/>
                <a:cs typeface="Arial Unicode MS" charset="0"/>
              </a:rPr>
              <a:t>chatbox</a:t>
            </a:r>
            <a:r>
              <a:rPr lang="fr-FR" altLang="en-US" sz="1200" i="1" baseline="0" dirty="0" smtClean="0">
                <a:latin typeface="Arial" charset="0"/>
                <a:cs typeface="Arial Unicode MS" charset="0"/>
              </a:rPr>
              <a:t> </a:t>
            </a:r>
            <a:r>
              <a:rPr lang="fr-FR" altLang="en-US" sz="1200" i="1" baseline="0" dirty="0" err="1" smtClean="0">
                <a:latin typeface="Arial" charset="0"/>
                <a:cs typeface="Arial Unicode MS" charset="0"/>
              </a:rPr>
              <a:t>moderator</a:t>
            </a:r>
            <a:r>
              <a:rPr lang="fr-FR" altLang="en-US" sz="1200" i="1" baseline="0" dirty="0" smtClean="0">
                <a:latin typeface="Arial" charset="0"/>
                <a:cs typeface="Arial Unicode MS" charset="0"/>
              </a:rPr>
              <a:t> to post all links in the </a:t>
            </a:r>
            <a:r>
              <a:rPr lang="fr-FR" altLang="en-US" sz="1200" i="1" baseline="0" dirty="0" err="1" smtClean="0">
                <a:latin typeface="Arial" charset="0"/>
                <a:cs typeface="Arial Unicode MS" charset="0"/>
              </a:rPr>
              <a:t>chatbox</a:t>
            </a:r>
            <a:r>
              <a:rPr lang="fr-FR" altLang="en-US" sz="1200" i="1" baseline="0" dirty="0" smtClean="0">
                <a:latin typeface="Arial" charset="0"/>
                <a:cs typeface="Arial Unicode MS" charset="0"/>
              </a:rPr>
              <a:t>, </a:t>
            </a:r>
            <a:r>
              <a:rPr lang="fr-FR" altLang="en-US" sz="1200" i="1" baseline="0" dirty="0" err="1" smtClean="0">
                <a:latin typeface="Arial" charset="0"/>
                <a:cs typeface="Arial Unicode MS" charset="0"/>
              </a:rPr>
              <a:t>so</a:t>
            </a:r>
            <a:r>
              <a:rPr lang="fr-FR" altLang="en-US" sz="1200" i="1" baseline="0" dirty="0" smtClean="0">
                <a:latin typeface="Arial" charset="0"/>
                <a:cs typeface="Arial Unicode MS" charset="0"/>
              </a:rPr>
              <a:t> participants </a:t>
            </a:r>
            <a:r>
              <a:rPr lang="fr-FR" altLang="en-US" sz="1200" i="1" baseline="0" dirty="0" err="1" smtClean="0">
                <a:latin typeface="Arial" charset="0"/>
                <a:cs typeface="Arial Unicode MS" charset="0"/>
              </a:rPr>
              <a:t>can</a:t>
            </a:r>
            <a:r>
              <a:rPr lang="fr-FR" altLang="en-US" sz="1200" i="1" baseline="0" dirty="0" smtClean="0">
                <a:latin typeface="Arial" charset="0"/>
                <a:cs typeface="Arial Unicode MS" charset="0"/>
              </a:rPr>
              <a:t> </a:t>
            </a:r>
            <a:r>
              <a:rPr lang="fr-FR" altLang="en-US" sz="1200" i="1" baseline="0" dirty="0" err="1" smtClean="0">
                <a:latin typeface="Arial" charset="0"/>
                <a:cs typeface="Arial Unicode MS" charset="0"/>
              </a:rPr>
              <a:t>easily</a:t>
            </a:r>
            <a:r>
              <a:rPr lang="fr-FR" altLang="en-US" sz="1200" i="1" baseline="0" dirty="0" smtClean="0">
                <a:latin typeface="Arial" charset="0"/>
                <a:cs typeface="Arial Unicode MS" charset="0"/>
              </a:rPr>
              <a:t> copy </a:t>
            </a:r>
            <a:r>
              <a:rPr lang="fr-FR" altLang="en-US" sz="1200" i="1" baseline="0" dirty="0" err="1" smtClean="0">
                <a:latin typeface="Arial" charset="0"/>
                <a:cs typeface="Arial Unicode MS" charset="0"/>
              </a:rPr>
              <a:t>it</a:t>
            </a:r>
            <a:endParaRPr lang="fr-FR" altLang="en-US" sz="1200" i="1" baseline="0" dirty="0" smtClean="0">
              <a:latin typeface="Arial" charset="0"/>
              <a:cs typeface="Arial Unicode MS"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p:txBody>
      </p:sp>
      <p:sp>
        <p:nvSpPr>
          <p:cNvPr id="4" name="Foliennummernplatzhalter 3"/>
          <p:cNvSpPr>
            <a:spLocks noGrp="1"/>
          </p:cNvSpPr>
          <p:nvPr>
            <p:ph type="sldNum" sz="quarter" idx="5"/>
          </p:nvPr>
        </p:nvSpPr>
        <p:spPr/>
        <p:txBody>
          <a:bodyPr/>
          <a:lstStyle/>
          <a:p>
            <a:fld id="{49000499-F197-4308-8A93-DEDFFCE82003}" type="slidenum">
              <a:rPr lang="en-GB" smtClean="0"/>
              <a:t>10</a:t>
            </a:fld>
            <a:endParaRPr lang="en-GB"/>
          </a:p>
        </p:txBody>
      </p:sp>
    </p:spTree>
    <p:extLst>
      <p:ext uri="{BB962C8B-B14F-4D97-AF65-F5344CB8AC3E}">
        <p14:creationId xmlns:p14="http://schemas.microsoft.com/office/powerpoint/2010/main" val="520905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1560" y="1772819"/>
            <a:ext cx="7920000" cy="1933890"/>
          </a:xfrm>
        </p:spPr>
        <p:txBody>
          <a:bodyPr anchor="ctr" anchorCtr="0">
            <a:normAutofit/>
          </a:bodyPr>
          <a:lstStyle>
            <a:lvl1pPr algn="ctr">
              <a:defRPr sz="4000">
                <a:solidFill>
                  <a:srgbClr val="6696BD"/>
                </a:solidFill>
              </a:defRPr>
            </a:lvl1pPr>
          </a:lstStyle>
          <a:p>
            <a:r>
              <a:rPr lang="en-US" dirty="0"/>
              <a:t>Name of your webinar</a:t>
            </a:r>
            <a:endParaRPr lang="de-CH" dirty="0"/>
          </a:p>
        </p:txBody>
      </p:sp>
      <p:pic>
        <p:nvPicPr>
          <p:cNvPr id="8" name="Picture 4">
            <a:extLst>
              <a:ext uri="{FF2B5EF4-FFF2-40B4-BE49-F238E27FC236}">
                <a16:creationId xmlns:a16="http://schemas.microsoft.com/office/drawing/2014/main" id="{A041517F-E537-4EDC-AEDB-B047366CD3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23" y="231402"/>
            <a:ext cx="1873510" cy="769076"/>
          </a:xfrm>
          <a:prstGeom prst="rect">
            <a:avLst/>
          </a:prstGeom>
        </p:spPr>
      </p:pic>
      <p:cxnSp>
        <p:nvCxnSpPr>
          <p:cNvPr id="11" name="Straight Connector 12">
            <a:extLst>
              <a:ext uri="{FF2B5EF4-FFF2-40B4-BE49-F238E27FC236}">
                <a16:creationId xmlns:a16="http://schemas.microsoft.com/office/drawing/2014/main" id="{FA117482-2AF7-4139-8CFE-2D206D101ED6}"/>
              </a:ext>
            </a:extLst>
          </p:cNvPr>
          <p:cNvCxnSpPr>
            <a:cxnSpLocks/>
          </p:cNvCxnSpPr>
          <p:nvPr userDrawn="1"/>
        </p:nvCxnSpPr>
        <p:spPr>
          <a:xfrm>
            <a:off x="611560" y="6463659"/>
            <a:ext cx="7920000" cy="0"/>
          </a:xfrm>
          <a:prstGeom prst="line">
            <a:avLst/>
          </a:prstGeom>
          <a:ln w="25400" cmpd="sng">
            <a:solidFill>
              <a:srgbClr val="6797BE"/>
            </a:solidFill>
          </a:ln>
          <a:effectLst/>
        </p:spPr>
        <p:style>
          <a:lnRef idx="2">
            <a:schemeClr val="accent1"/>
          </a:lnRef>
          <a:fillRef idx="0">
            <a:schemeClr val="accent1"/>
          </a:fillRef>
          <a:effectRef idx="1">
            <a:schemeClr val="accent1"/>
          </a:effectRef>
          <a:fontRef idx="minor">
            <a:schemeClr val="tx1"/>
          </a:fontRef>
        </p:style>
      </p:cxnSp>
      <p:sp>
        <p:nvSpPr>
          <p:cNvPr id="13" name="Untertitel 2">
            <a:extLst>
              <a:ext uri="{FF2B5EF4-FFF2-40B4-BE49-F238E27FC236}">
                <a16:creationId xmlns:a16="http://schemas.microsoft.com/office/drawing/2014/main" id="{BAD3D8A2-E3AB-42B8-A1A1-77892105E149}"/>
              </a:ext>
            </a:extLst>
          </p:cNvPr>
          <p:cNvSpPr>
            <a:spLocks noGrp="1"/>
          </p:cNvSpPr>
          <p:nvPr>
            <p:ph type="subTitle" idx="1" hasCustomPrompt="1"/>
          </p:nvPr>
        </p:nvSpPr>
        <p:spPr>
          <a:xfrm>
            <a:off x="1143000" y="4293096"/>
            <a:ext cx="6858000" cy="1584176"/>
          </a:xfrm>
        </p:spPr>
        <p:txBody>
          <a:bodyPr/>
          <a:lstStyle>
            <a:lvl1pPr marL="0" indent="0" algn="ctr">
              <a:buNone/>
              <a:defRPr sz="2400">
                <a:solidFill>
                  <a:srgbClr val="78AA3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Subtitle</a:t>
            </a:r>
            <a:endParaRPr lang="de-DE" dirty="0"/>
          </a:p>
        </p:txBody>
      </p:sp>
      <p:sp>
        <p:nvSpPr>
          <p:cNvPr id="9" name="Title 1">
            <a:extLst>
              <a:ext uri="{FF2B5EF4-FFF2-40B4-BE49-F238E27FC236}">
                <a16:creationId xmlns:a16="http://schemas.microsoft.com/office/drawing/2014/main" id="{051E6437-2410-453C-8766-C0516778071F}"/>
              </a:ext>
            </a:extLst>
          </p:cNvPr>
          <p:cNvSpPr txBox="1">
            <a:spLocks/>
          </p:cNvSpPr>
          <p:nvPr userDrawn="1"/>
        </p:nvSpPr>
        <p:spPr>
          <a:xfrm>
            <a:off x="46579" y="936913"/>
            <a:ext cx="2509197" cy="403855"/>
          </a:xfrm>
          <a:prstGeom prst="rect">
            <a:avLst/>
          </a:prstGeom>
          <a:noFill/>
        </p:spPr>
        <p:txBody>
          <a:bodyPr vert="horz" lIns="36000" tIns="36000" rIns="36000" bIns="3600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1" cap="none" baseline="0" dirty="0">
                <a:solidFill>
                  <a:srgbClr val="6696BD"/>
                </a:solidFill>
                <a:effectLst/>
              </a:rPr>
              <a:t>Rural Water Supply Network</a:t>
            </a:r>
            <a:endParaRPr lang="en-GB" sz="1400" b="0" dirty="0">
              <a:solidFill>
                <a:srgbClr val="6696BD"/>
              </a:solidFill>
              <a:effectLst/>
            </a:endParaRPr>
          </a:p>
        </p:txBody>
      </p:sp>
      <p:sp>
        <p:nvSpPr>
          <p:cNvPr id="12" name="Title 1">
            <a:extLst>
              <a:ext uri="{FF2B5EF4-FFF2-40B4-BE49-F238E27FC236}">
                <a16:creationId xmlns:a16="http://schemas.microsoft.com/office/drawing/2014/main" id="{046B1B11-231A-49DF-9966-9406194EA5BE}"/>
              </a:ext>
            </a:extLst>
          </p:cNvPr>
          <p:cNvSpPr txBox="1">
            <a:spLocks/>
          </p:cNvSpPr>
          <p:nvPr userDrawn="1"/>
        </p:nvSpPr>
        <p:spPr>
          <a:xfrm>
            <a:off x="3419432" y="6445981"/>
            <a:ext cx="2664736" cy="403855"/>
          </a:xfrm>
          <a:prstGeom prst="rect">
            <a:avLst/>
          </a:prstGeom>
          <a:noFill/>
        </p:spPr>
        <p:txBody>
          <a:bodyPr vert="horz" lIns="36000" tIns="36000" rIns="36000" bIns="3600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0" dirty="0">
                <a:solidFill>
                  <a:srgbClr val="6696BD"/>
                </a:solidFill>
                <a:effectLst/>
              </a:rPr>
              <a:t>Join RWSN on dgroups.org/</a:t>
            </a:r>
            <a:r>
              <a:rPr lang="en-GB" sz="1400" b="0" dirty="0" err="1">
                <a:solidFill>
                  <a:srgbClr val="6696BD"/>
                </a:solidFill>
                <a:effectLst/>
              </a:rPr>
              <a:t>rwsn</a:t>
            </a:r>
            <a:r>
              <a:rPr lang="en-GB" sz="1400" b="0" dirty="0">
                <a:solidFill>
                  <a:srgbClr val="6696BD"/>
                </a:solidFill>
                <a:effectLst/>
              </a:rPr>
              <a:t>/</a:t>
            </a:r>
          </a:p>
        </p:txBody>
      </p:sp>
      <p:sp>
        <p:nvSpPr>
          <p:cNvPr id="19" name="Title 1">
            <a:extLst>
              <a:ext uri="{FF2B5EF4-FFF2-40B4-BE49-F238E27FC236}">
                <a16:creationId xmlns:a16="http://schemas.microsoft.com/office/drawing/2014/main" id="{EEEBA5F7-9D64-493B-9839-48A130A3F9BA}"/>
              </a:ext>
            </a:extLst>
          </p:cNvPr>
          <p:cNvSpPr txBox="1">
            <a:spLocks/>
          </p:cNvSpPr>
          <p:nvPr userDrawn="1"/>
        </p:nvSpPr>
        <p:spPr>
          <a:xfrm>
            <a:off x="-138332" y="1751844"/>
            <a:ext cx="9390852" cy="1965188"/>
          </a:xfrm>
          <a:prstGeom prst="rect">
            <a:avLst/>
          </a:prstGeom>
          <a:noFill/>
          <a:ln>
            <a:solidFill>
              <a:srgbClr val="6696BD"/>
            </a:solidFill>
          </a:ln>
        </p:spPr>
        <p:txBody>
          <a:bodyPr vert="horz" lIns="36000" tIns="36000" rIns="36000" bIns="3600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4000" dirty="0">
              <a:solidFill>
                <a:schemeClr val="bg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8735199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dirty="0"/>
              <a:t>Click to edit Master title style</a:t>
            </a:r>
            <a:endParaRPr lang="de-CH"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362CFE8-4758-4A67-851B-20064B65AEA2}" type="datetimeFigureOut">
              <a:rPr lang="en-GB" smtClean="0"/>
              <a:t>26/04/2019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91FF53-F94D-44CB-86CB-B118F599AAB5}" type="slidenum">
              <a:rPr lang="en-GB" smtClean="0"/>
              <a:t>‹#›</a:t>
            </a:fld>
            <a:endParaRPr lang="en-GB"/>
          </a:p>
        </p:txBody>
      </p:sp>
    </p:spTree>
    <p:extLst>
      <p:ext uri="{BB962C8B-B14F-4D97-AF65-F5344CB8AC3E}">
        <p14:creationId xmlns:p14="http://schemas.microsoft.com/office/powerpoint/2010/main" val="3395255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de-CH"/>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CH"/>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362CFE8-4758-4A67-851B-20064B65AEA2}" type="datetimeFigureOut">
              <a:rPr lang="en-GB" smtClean="0"/>
              <a:t>26/04/2019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91FF53-F94D-44CB-86CB-B118F599AAB5}" type="slidenum">
              <a:rPr lang="en-GB" smtClean="0"/>
              <a:t>‹#›</a:t>
            </a:fld>
            <a:endParaRPr lang="en-GB"/>
          </a:p>
        </p:txBody>
      </p:sp>
    </p:spTree>
    <p:extLst>
      <p:ext uri="{BB962C8B-B14F-4D97-AF65-F5344CB8AC3E}">
        <p14:creationId xmlns:p14="http://schemas.microsoft.com/office/powerpoint/2010/main" val="4171761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p:cNvSpPr>
            <a:spLocks noGrp="1"/>
          </p:cNvSpPr>
          <p:nvPr>
            <p:ph type="dt" sz="half" idx="10"/>
          </p:nvPr>
        </p:nvSpPr>
        <p:spPr/>
        <p:txBody>
          <a:bodyPr/>
          <a:lstStyle/>
          <a:p>
            <a:fld id="{E362CFE8-4758-4A67-851B-20064B65AEA2}" type="datetimeFigureOut">
              <a:rPr lang="en-GB" smtClean="0"/>
              <a:t>26/04/2019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91FF53-F94D-44CB-86CB-B118F599AAB5}" type="slidenum">
              <a:rPr lang="en-GB" smtClean="0"/>
              <a:t>‹#›</a:t>
            </a:fld>
            <a:endParaRPr lang="en-GB"/>
          </a:p>
        </p:txBody>
      </p:sp>
    </p:spTree>
    <p:extLst>
      <p:ext uri="{BB962C8B-B14F-4D97-AF65-F5344CB8AC3E}">
        <p14:creationId xmlns:p14="http://schemas.microsoft.com/office/powerpoint/2010/main" val="2756790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de-CH"/>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p:cNvSpPr>
            <a:spLocks noGrp="1"/>
          </p:cNvSpPr>
          <p:nvPr>
            <p:ph type="dt" sz="half" idx="10"/>
          </p:nvPr>
        </p:nvSpPr>
        <p:spPr/>
        <p:txBody>
          <a:bodyPr/>
          <a:lstStyle/>
          <a:p>
            <a:fld id="{E362CFE8-4758-4A67-851B-20064B65AEA2}" type="datetimeFigureOut">
              <a:rPr lang="en-GB" smtClean="0"/>
              <a:t>26/04/2019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91FF53-F94D-44CB-86CB-B118F599AAB5}" type="slidenum">
              <a:rPr lang="en-GB" smtClean="0"/>
              <a:t>‹#›</a:t>
            </a:fld>
            <a:endParaRPr lang="en-GB"/>
          </a:p>
        </p:txBody>
      </p:sp>
    </p:spTree>
    <p:extLst>
      <p:ext uri="{BB962C8B-B14F-4D97-AF65-F5344CB8AC3E}">
        <p14:creationId xmlns:p14="http://schemas.microsoft.com/office/powerpoint/2010/main" val="2611196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520" y="1340768"/>
            <a:ext cx="4680520" cy="1152128"/>
          </a:xfrm>
        </p:spPr>
        <p:txBody>
          <a:bodyPr anchor="ctr" anchorCtr="0">
            <a:normAutofit/>
          </a:bodyPr>
          <a:lstStyle>
            <a:lvl1pPr algn="ctr">
              <a:defRPr sz="2800">
                <a:solidFill>
                  <a:srgbClr val="6696BD"/>
                </a:solidFill>
              </a:defRPr>
            </a:lvl1pPr>
          </a:lstStyle>
          <a:p>
            <a:r>
              <a:rPr lang="en-US" dirty="0"/>
              <a:t>Name of your webinar</a:t>
            </a:r>
            <a:endParaRPr lang="de-CH" dirty="0"/>
          </a:p>
        </p:txBody>
      </p:sp>
      <p:pic>
        <p:nvPicPr>
          <p:cNvPr id="8" name="Picture 4">
            <a:extLst>
              <a:ext uri="{FF2B5EF4-FFF2-40B4-BE49-F238E27FC236}">
                <a16:creationId xmlns:a16="http://schemas.microsoft.com/office/drawing/2014/main" id="{A041517F-E537-4EDC-AEDB-B047366CD3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4423" y="231402"/>
            <a:ext cx="1873510" cy="769076"/>
          </a:xfrm>
          <a:prstGeom prst="rect">
            <a:avLst/>
          </a:prstGeom>
        </p:spPr>
      </p:pic>
      <p:cxnSp>
        <p:nvCxnSpPr>
          <p:cNvPr id="11" name="Straight Connector 12">
            <a:extLst>
              <a:ext uri="{FF2B5EF4-FFF2-40B4-BE49-F238E27FC236}">
                <a16:creationId xmlns:a16="http://schemas.microsoft.com/office/drawing/2014/main" id="{FA117482-2AF7-4139-8CFE-2D206D101ED6}"/>
              </a:ext>
            </a:extLst>
          </p:cNvPr>
          <p:cNvCxnSpPr>
            <a:cxnSpLocks/>
          </p:cNvCxnSpPr>
          <p:nvPr userDrawn="1"/>
        </p:nvCxnSpPr>
        <p:spPr>
          <a:xfrm>
            <a:off x="611560" y="6463659"/>
            <a:ext cx="7920000" cy="0"/>
          </a:xfrm>
          <a:prstGeom prst="line">
            <a:avLst/>
          </a:prstGeom>
          <a:ln w="25400" cmpd="sng">
            <a:solidFill>
              <a:srgbClr val="6797BE"/>
            </a:solidFill>
          </a:ln>
          <a:effectLst/>
        </p:spPr>
        <p:style>
          <a:lnRef idx="2">
            <a:schemeClr val="accent1"/>
          </a:lnRef>
          <a:fillRef idx="0">
            <a:schemeClr val="accent1"/>
          </a:fillRef>
          <a:effectRef idx="1">
            <a:schemeClr val="accent1"/>
          </a:effectRef>
          <a:fontRef idx="minor">
            <a:schemeClr val="tx1"/>
          </a:fontRef>
        </p:style>
      </p:cxnSp>
      <p:sp>
        <p:nvSpPr>
          <p:cNvPr id="13" name="Untertitel 2">
            <a:extLst>
              <a:ext uri="{FF2B5EF4-FFF2-40B4-BE49-F238E27FC236}">
                <a16:creationId xmlns:a16="http://schemas.microsoft.com/office/drawing/2014/main" id="{BAD3D8A2-E3AB-42B8-A1A1-77892105E149}"/>
              </a:ext>
            </a:extLst>
          </p:cNvPr>
          <p:cNvSpPr>
            <a:spLocks noGrp="1"/>
          </p:cNvSpPr>
          <p:nvPr>
            <p:ph type="subTitle" idx="1" hasCustomPrompt="1"/>
          </p:nvPr>
        </p:nvSpPr>
        <p:spPr>
          <a:xfrm>
            <a:off x="251520" y="2708919"/>
            <a:ext cx="4680520" cy="2262321"/>
          </a:xfrm>
        </p:spPr>
        <p:txBody>
          <a:bodyPr/>
          <a:lstStyle>
            <a:lvl1pPr marL="0" indent="0" algn="ctr">
              <a:buNone/>
              <a:defRPr sz="2400">
                <a:solidFill>
                  <a:srgbClr val="78AA3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Subtitle</a:t>
            </a:r>
            <a:endParaRPr lang="de-DE" dirty="0"/>
          </a:p>
        </p:txBody>
      </p:sp>
      <p:sp>
        <p:nvSpPr>
          <p:cNvPr id="9" name="Title 1">
            <a:extLst>
              <a:ext uri="{FF2B5EF4-FFF2-40B4-BE49-F238E27FC236}">
                <a16:creationId xmlns:a16="http://schemas.microsoft.com/office/drawing/2014/main" id="{051E6437-2410-453C-8766-C0516778071F}"/>
              </a:ext>
            </a:extLst>
          </p:cNvPr>
          <p:cNvSpPr txBox="1">
            <a:spLocks/>
          </p:cNvSpPr>
          <p:nvPr userDrawn="1"/>
        </p:nvSpPr>
        <p:spPr>
          <a:xfrm>
            <a:off x="46579" y="936913"/>
            <a:ext cx="2509197" cy="403855"/>
          </a:xfrm>
          <a:prstGeom prst="rect">
            <a:avLst/>
          </a:prstGeom>
          <a:noFill/>
        </p:spPr>
        <p:txBody>
          <a:bodyPr vert="horz" lIns="36000" tIns="36000" rIns="36000" bIns="3600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1" cap="none" baseline="0" dirty="0">
                <a:solidFill>
                  <a:srgbClr val="6696BD"/>
                </a:solidFill>
                <a:effectLst/>
              </a:rPr>
              <a:t>Rural Water Supply Network</a:t>
            </a:r>
            <a:endParaRPr lang="en-GB" sz="1400" b="0" dirty="0">
              <a:solidFill>
                <a:srgbClr val="6696BD"/>
              </a:solidFill>
              <a:effectLst/>
            </a:endParaRPr>
          </a:p>
        </p:txBody>
      </p:sp>
      <p:sp>
        <p:nvSpPr>
          <p:cNvPr id="12" name="Title 1">
            <a:extLst>
              <a:ext uri="{FF2B5EF4-FFF2-40B4-BE49-F238E27FC236}">
                <a16:creationId xmlns:a16="http://schemas.microsoft.com/office/drawing/2014/main" id="{046B1B11-231A-49DF-9966-9406194EA5BE}"/>
              </a:ext>
            </a:extLst>
          </p:cNvPr>
          <p:cNvSpPr txBox="1">
            <a:spLocks/>
          </p:cNvSpPr>
          <p:nvPr userDrawn="1"/>
        </p:nvSpPr>
        <p:spPr>
          <a:xfrm>
            <a:off x="3419432" y="6445981"/>
            <a:ext cx="2664736" cy="403855"/>
          </a:xfrm>
          <a:prstGeom prst="rect">
            <a:avLst/>
          </a:prstGeom>
          <a:noFill/>
        </p:spPr>
        <p:txBody>
          <a:bodyPr vert="horz" lIns="36000" tIns="36000" rIns="36000" bIns="3600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0" dirty="0">
                <a:solidFill>
                  <a:srgbClr val="6696BD"/>
                </a:solidFill>
                <a:effectLst/>
              </a:rPr>
              <a:t>Join RWSN on dgroups.org/</a:t>
            </a:r>
            <a:r>
              <a:rPr lang="en-GB" sz="1400" b="0" dirty="0" err="1">
                <a:solidFill>
                  <a:srgbClr val="6696BD"/>
                </a:solidFill>
                <a:effectLst/>
              </a:rPr>
              <a:t>rwsn</a:t>
            </a:r>
            <a:r>
              <a:rPr lang="en-GB" sz="1400" b="0" dirty="0">
                <a:solidFill>
                  <a:srgbClr val="6696BD"/>
                </a:solidFill>
                <a:effectLst/>
              </a:rPr>
              <a:t>/</a:t>
            </a:r>
          </a:p>
        </p:txBody>
      </p:sp>
    </p:spTree>
    <p:extLst>
      <p:ext uri="{BB962C8B-B14F-4D97-AF65-F5344CB8AC3E}">
        <p14:creationId xmlns:p14="http://schemas.microsoft.com/office/powerpoint/2010/main" val="2320810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6696BD"/>
                </a:solidFill>
              </a:defRPr>
            </a:lvl1pPr>
          </a:lstStyle>
          <a:p>
            <a:endParaRPr lang="de-CH" dirty="0"/>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cxnSp>
        <p:nvCxnSpPr>
          <p:cNvPr id="7" name="Straight Connector 12">
            <a:extLst>
              <a:ext uri="{FF2B5EF4-FFF2-40B4-BE49-F238E27FC236}">
                <a16:creationId xmlns:a16="http://schemas.microsoft.com/office/drawing/2014/main" id="{6E5FFCF6-194A-46A7-8891-8309E3FBACD1}"/>
              </a:ext>
            </a:extLst>
          </p:cNvPr>
          <p:cNvCxnSpPr>
            <a:cxnSpLocks/>
          </p:cNvCxnSpPr>
          <p:nvPr userDrawn="1"/>
        </p:nvCxnSpPr>
        <p:spPr>
          <a:xfrm>
            <a:off x="360" y="6463659"/>
            <a:ext cx="7344000" cy="0"/>
          </a:xfrm>
          <a:prstGeom prst="line">
            <a:avLst/>
          </a:prstGeom>
          <a:ln w="25400" cmpd="sng">
            <a:solidFill>
              <a:srgbClr val="6797BE"/>
            </a:solidFill>
          </a:ln>
          <a:effectLst/>
        </p:spPr>
        <p:style>
          <a:lnRef idx="2">
            <a:schemeClr val="accent1"/>
          </a:lnRef>
          <a:fillRef idx="0">
            <a:schemeClr val="accent1"/>
          </a:fillRef>
          <a:effectRef idx="1">
            <a:schemeClr val="accent1"/>
          </a:effectRef>
          <a:fontRef idx="minor">
            <a:schemeClr val="tx1"/>
          </a:fontRef>
        </p:style>
      </p:cxnSp>
      <p:pic>
        <p:nvPicPr>
          <p:cNvPr id="8" name="Picture 13">
            <a:extLst>
              <a:ext uri="{FF2B5EF4-FFF2-40B4-BE49-F238E27FC236}">
                <a16:creationId xmlns:a16="http://schemas.microsoft.com/office/drawing/2014/main" id="{F134B7FE-DCBD-45C8-BEBB-644C9F42B282}"/>
              </a:ext>
            </a:extLst>
          </p:cNvPr>
          <p:cNvPicPr>
            <a:picLocks noChangeAspect="1"/>
          </p:cNvPicPr>
          <p:nvPr userDrawn="1"/>
        </p:nvPicPr>
        <p:blipFill>
          <a:blip r:embed="rId2"/>
          <a:stretch>
            <a:fillRect/>
          </a:stretch>
        </p:blipFill>
        <p:spPr>
          <a:xfrm>
            <a:off x="7308304" y="6021288"/>
            <a:ext cx="1219960" cy="504056"/>
          </a:xfrm>
          <a:prstGeom prst="rect">
            <a:avLst/>
          </a:prstGeom>
        </p:spPr>
      </p:pic>
      <p:cxnSp>
        <p:nvCxnSpPr>
          <p:cNvPr id="10" name="Straight Connector 12">
            <a:extLst>
              <a:ext uri="{FF2B5EF4-FFF2-40B4-BE49-F238E27FC236}">
                <a16:creationId xmlns:a16="http://schemas.microsoft.com/office/drawing/2014/main" id="{BB3757A8-2E32-44E1-B4D6-B5EBD2A3C52E}"/>
              </a:ext>
            </a:extLst>
          </p:cNvPr>
          <p:cNvCxnSpPr>
            <a:cxnSpLocks/>
          </p:cNvCxnSpPr>
          <p:nvPr userDrawn="1"/>
        </p:nvCxnSpPr>
        <p:spPr>
          <a:xfrm>
            <a:off x="683568" y="1340768"/>
            <a:ext cx="8496000" cy="0"/>
          </a:xfrm>
          <a:prstGeom prst="line">
            <a:avLst/>
          </a:prstGeom>
          <a:ln w="25400" cmpd="sng">
            <a:solidFill>
              <a:srgbClr val="6797BE"/>
            </a:solidFill>
          </a:ln>
          <a:effectLst/>
        </p:spPr>
        <p:style>
          <a:lnRef idx="2">
            <a:schemeClr val="accent1"/>
          </a:lnRef>
          <a:fillRef idx="0">
            <a:schemeClr val="accent1"/>
          </a:fillRef>
          <a:effectRef idx="1">
            <a:schemeClr val="accent1"/>
          </a:effectRef>
          <a:fontRef idx="minor">
            <a:schemeClr val="tx1"/>
          </a:fontRef>
        </p:style>
      </p:cxnSp>
      <p:sp>
        <p:nvSpPr>
          <p:cNvPr id="11" name="Title 1">
            <a:extLst>
              <a:ext uri="{FF2B5EF4-FFF2-40B4-BE49-F238E27FC236}">
                <a16:creationId xmlns:a16="http://schemas.microsoft.com/office/drawing/2014/main" id="{674BCDC5-F634-4478-B036-BCBC27194933}"/>
              </a:ext>
            </a:extLst>
          </p:cNvPr>
          <p:cNvSpPr txBox="1">
            <a:spLocks/>
          </p:cNvSpPr>
          <p:nvPr userDrawn="1"/>
        </p:nvSpPr>
        <p:spPr>
          <a:xfrm>
            <a:off x="4283968" y="6463659"/>
            <a:ext cx="5018393" cy="403855"/>
          </a:xfrm>
          <a:prstGeom prst="rect">
            <a:avLst/>
          </a:prstGeom>
          <a:noFill/>
        </p:spPr>
        <p:txBody>
          <a:bodyPr vert="horz" lIns="36000" tIns="36000" rIns="36000" bIns="3600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0" dirty="0">
                <a:solidFill>
                  <a:srgbClr val="6696BD"/>
                </a:solidFill>
                <a:effectLst/>
              </a:rPr>
              <a:t>Join on dgroups.org/</a:t>
            </a:r>
            <a:r>
              <a:rPr lang="en-GB" sz="1400" b="0" dirty="0" err="1">
                <a:solidFill>
                  <a:srgbClr val="6696BD"/>
                </a:solidFill>
                <a:effectLst/>
              </a:rPr>
              <a:t>rwsn</a:t>
            </a:r>
            <a:r>
              <a:rPr lang="en-GB" sz="1400" b="0" dirty="0">
                <a:solidFill>
                  <a:srgbClr val="6696BD"/>
                </a:solidFill>
                <a:effectLst/>
              </a:rPr>
              <a:t>/       </a:t>
            </a:r>
            <a:r>
              <a:rPr lang="en-GB" sz="1400" b="1" cap="none" baseline="0" dirty="0">
                <a:solidFill>
                  <a:srgbClr val="6696BD"/>
                </a:solidFill>
                <a:effectLst/>
              </a:rPr>
              <a:t>Rural Water Supply Network</a:t>
            </a:r>
            <a:r>
              <a:rPr lang="en-GB" sz="1400" b="0" dirty="0">
                <a:solidFill>
                  <a:srgbClr val="6696BD"/>
                </a:solidFill>
                <a:effectLst/>
              </a:rPr>
              <a:t> </a:t>
            </a:r>
          </a:p>
        </p:txBody>
      </p:sp>
    </p:spTree>
    <p:extLst>
      <p:ext uri="{BB962C8B-B14F-4D97-AF65-F5344CB8AC3E}">
        <p14:creationId xmlns:p14="http://schemas.microsoft.com/office/powerpoint/2010/main" val="118207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b="1">
                <a:solidFill>
                  <a:srgbClr val="6696BD"/>
                </a:solidFill>
              </a:defRPr>
            </a:lvl1pPr>
          </a:lstStyle>
          <a:p>
            <a:r>
              <a:rPr lang="de-CH" dirty="0"/>
              <a:t>Who </a:t>
            </a:r>
            <a:r>
              <a:rPr lang="de-CH" dirty="0" err="1"/>
              <a:t>is</a:t>
            </a:r>
            <a:r>
              <a:rPr lang="de-CH" dirty="0"/>
              <a:t> </a:t>
            </a:r>
            <a:r>
              <a:rPr lang="de-CH" dirty="0" err="1"/>
              <a:t>who</a:t>
            </a:r>
            <a:endParaRPr lang="de-CH" dirty="0"/>
          </a:p>
        </p:txBody>
      </p:sp>
      <p:cxnSp>
        <p:nvCxnSpPr>
          <p:cNvPr id="7" name="Straight Connector 12">
            <a:extLst>
              <a:ext uri="{FF2B5EF4-FFF2-40B4-BE49-F238E27FC236}">
                <a16:creationId xmlns:a16="http://schemas.microsoft.com/office/drawing/2014/main" id="{6E5FFCF6-194A-46A7-8891-8309E3FBACD1}"/>
              </a:ext>
            </a:extLst>
          </p:cNvPr>
          <p:cNvCxnSpPr>
            <a:cxnSpLocks/>
          </p:cNvCxnSpPr>
          <p:nvPr userDrawn="1"/>
        </p:nvCxnSpPr>
        <p:spPr>
          <a:xfrm>
            <a:off x="360" y="6463659"/>
            <a:ext cx="7344000" cy="0"/>
          </a:xfrm>
          <a:prstGeom prst="line">
            <a:avLst/>
          </a:prstGeom>
          <a:ln w="25400" cmpd="sng">
            <a:solidFill>
              <a:srgbClr val="6797BE"/>
            </a:solidFill>
          </a:ln>
          <a:effectLst/>
        </p:spPr>
        <p:style>
          <a:lnRef idx="2">
            <a:schemeClr val="accent1"/>
          </a:lnRef>
          <a:fillRef idx="0">
            <a:schemeClr val="accent1"/>
          </a:fillRef>
          <a:effectRef idx="1">
            <a:schemeClr val="accent1"/>
          </a:effectRef>
          <a:fontRef idx="minor">
            <a:schemeClr val="tx1"/>
          </a:fontRef>
        </p:style>
      </p:cxnSp>
      <p:pic>
        <p:nvPicPr>
          <p:cNvPr id="8" name="Picture 13">
            <a:extLst>
              <a:ext uri="{FF2B5EF4-FFF2-40B4-BE49-F238E27FC236}">
                <a16:creationId xmlns:a16="http://schemas.microsoft.com/office/drawing/2014/main" id="{F134B7FE-DCBD-45C8-BEBB-644C9F42B282}"/>
              </a:ext>
            </a:extLst>
          </p:cNvPr>
          <p:cNvPicPr>
            <a:picLocks noChangeAspect="1"/>
          </p:cNvPicPr>
          <p:nvPr userDrawn="1"/>
        </p:nvPicPr>
        <p:blipFill>
          <a:blip r:embed="rId2"/>
          <a:stretch>
            <a:fillRect/>
          </a:stretch>
        </p:blipFill>
        <p:spPr>
          <a:xfrm>
            <a:off x="7308304" y="6021288"/>
            <a:ext cx="1219960" cy="504056"/>
          </a:xfrm>
          <a:prstGeom prst="rect">
            <a:avLst/>
          </a:prstGeom>
        </p:spPr>
      </p:pic>
      <p:cxnSp>
        <p:nvCxnSpPr>
          <p:cNvPr id="10" name="Straight Connector 12">
            <a:extLst>
              <a:ext uri="{FF2B5EF4-FFF2-40B4-BE49-F238E27FC236}">
                <a16:creationId xmlns:a16="http://schemas.microsoft.com/office/drawing/2014/main" id="{BB3757A8-2E32-44E1-B4D6-B5EBD2A3C52E}"/>
              </a:ext>
            </a:extLst>
          </p:cNvPr>
          <p:cNvCxnSpPr>
            <a:cxnSpLocks/>
          </p:cNvCxnSpPr>
          <p:nvPr userDrawn="1"/>
        </p:nvCxnSpPr>
        <p:spPr>
          <a:xfrm>
            <a:off x="683568" y="1340768"/>
            <a:ext cx="8496000" cy="0"/>
          </a:xfrm>
          <a:prstGeom prst="line">
            <a:avLst/>
          </a:prstGeom>
          <a:ln w="25400" cmpd="sng">
            <a:solidFill>
              <a:srgbClr val="6797BE"/>
            </a:solidFill>
          </a:ln>
          <a:effectLst/>
        </p:spPr>
        <p:style>
          <a:lnRef idx="2">
            <a:schemeClr val="accent1"/>
          </a:lnRef>
          <a:fillRef idx="0">
            <a:schemeClr val="accent1"/>
          </a:fillRef>
          <a:effectRef idx="1">
            <a:schemeClr val="accent1"/>
          </a:effectRef>
          <a:fontRef idx="minor">
            <a:schemeClr val="tx1"/>
          </a:fontRef>
        </p:style>
      </p:cxnSp>
      <p:sp>
        <p:nvSpPr>
          <p:cNvPr id="9" name="Title 1">
            <a:extLst>
              <a:ext uri="{FF2B5EF4-FFF2-40B4-BE49-F238E27FC236}">
                <a16:creationId xmlns:a16="http://schemas.microsoft.com/office/drawing/2014/main" id="{7AF2F0B0-236E-441D-82A6-A09B05DE4A1E}"/>
              </a:ext>
            </a:extLst>
          </p:cNvPr>
          <p:cNvSpPr txBox="1">
            <a:spLocks/>
          </p:cNvSpPr>
          <p:nvPr userDrawn="1"/>
        </p:nvSpPr>
        <p:spPr>
          <a:xfrm>
            <a:off x="4283968" y="6463659"/>
            <a:ext cx="5018393" cy="403855"/>
          </a:xfrm>
          <a:prstGeom prst="rect">
            <a:avLst/>
          </a:prstGeom>
          <a:noFill/>
        </p:spPr>
        <p:txBody>
          <a:bodyPr vert="horz" lIns="36000" tIns="36000" rIns="36000" bIns="3600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0" dirty="0">
                <a:solidFill>
                  <a:srgbClr val="6696BD"/>
                </a:solidFill>
                <a:effectLst/>
              </a:rPr>
              <a:t>Join on dgroups.org/</a:t>
            </a:r>
            <a:r>
              <a:rPr lang="en-GB" sz="1400" b="0" dirty="0" err="1">
                <a:solidFill>
                  <a:srgbClr val="6696BD"/>
                </a:solidFill>
                <a:effectLst/>
              </a:rPr>
              <a:t>rwsn</a:t>
            </a:r>
            <a:r>
              <a:rPr lang="en-GB" sz="1400" b="0" dirty="0">
                <a:solidFill>
                  <a:srgbClr val="6696BD"/>
                </a:solidFill>
                <a:effectLst/>
              </a:rPr>
              <a:t>/       </a:t>
            </a:r>
            <a:r>
              <a:rPr lang="en-GB" sz="1400" b="1" cap="none" baseline="0" dirty="0">
                <a:solidFill>
                  <a:srgbClr val="6696BD"/>
                </a:solidFill>
                <a:effectLst/>
              </a:rPr>
              <a:t>Rural Water Supply Network</a:t>
            </a:r>
            <a:r>
              <a:rPr lang="en-GB" sz="1400" b="0" dirty="0">
                <a:solidFill>
                  <a:srgbClr val="6696BD"/>
                </a:solidFill>
                <a:effectLst/>
              </a:rPr>
              <a:t> </a:t>
            </a:r>
          </a:p>
        </p:txBody>
      </p:sp>
      <p:sp>
        <p:nvSpPr>
          <p:cNvPr id="12" name="Bildplatzhalter 4">
            <a:extLst>
              <a:ext uri="{FF2B5EF4-FFF2-40B4-BE49-F238E27FC236}">
                <a16:creationId xmlns:a16="http://schemas.microsoft.com/office/drawing/2014/main" id="{8209B0B5-1020-4A00-8048-2366B6529A2D}"/>
              </a:ext>
            </a:extLst>
          </p:cNvPr>
          <p:cNvSpPr>
            <a:spLocks noGrp="1"/>
          </p:cNvSpPr>
          <p:nvPr>
            <p:ph type="pic" sz="quarter" idx="10" hasCustomPrompt="1"/>
          </p:nvPr>
        </p:nvSpPr>
        <p:spPr>
          <a:xfrm>
            <a:off x="716964" y="1916832"/>
            <a:ext cx="1620000" cy="1800000"/>
          </a:xfrm>
        </p:spPr>
        <p:txBody>
          <a:bodyPr/>
          <a:lstStyle>
            <a:lvl1pPr marL="0" indent="0">
              <a:buNone/>
              <a:defRPr/>
            </a:lvl1pPr>
          </a:lstStyle>
          <a:p>
            <a:r>
              <a:rPr lang="de-DE" dirty="0" err="1"/>
              <a:t>Photo</a:t>
            </a:r>
            <a:r>
              <a:rPr lang="de-DE" dirty="0"/>
              <a:t> </a:t>
            </a:r>
          </a:p>
        </p:txBody>
      </p:sp>
      <p:sp>
        <p:nvSpPr>
          <p:cNvPr id="16" name="Textplatzhalter 15">
            <a:extLst>
              <a:ext uri="{FF2B5EF4-FFF2-40B4-BE49-F238E27FC236}">
                <a16:creationId xmlns:a16="http://schemas.microsoft.com/office/drawing/2014/main" id="{72913AE8-089A-4B5D-A2CB-1B56B745A831}"/>
              </a:ext>
            </a:extLst>
          </p:cNvPr>
          <p:cNvSpPr>
            <a:spLocks noGrp="1"/>
          </p:cNvSpPr>
          <p:nvPr>
            <p:ph type="body" sz="quarter" idx="12" hasCustomPrompt="1"/>
          </p:nvPr>
        </p:nvSpPr>
        <p:spPr>
          <a:xfrm>
            <a:off x="716964" y="3733382"/>
            <a:ext cx="1620000" cy="646331"/>
          </a:xfrm>
        </p:spPr>
        <p:txBody>
          <a:bodyPr>
            <a:normAutofit/>
          </a:bodyPr>
          <a:lstStyle>
            <a:lvl1pPr marL="0" indent="0">
              <a:buNone/>
              <a:defRPr sz="1400" b="1"/>
            </a:lvl1pPr>
            <a:lvl2pPr marL="342900" indent="0">
              <a:buNone/>
              <a:defRPr/>
            </a:lvl2pPr>
            <a:lvl3pPr marL="685800" indent="0">
              <a:buNone/>
              <a:defRPr/>
            </a:lvl3pPr>
            <a:lvl4pPr marL="1028700" indent="0">
              <a:buNone/>
              <a:defRPr/>
            </a:lvl4pPr>
          </a:lstStyle>
          <a:p>
            <a:pPr lvl="0"/>
            <a:r>
              <a:rPr lang="de-DE" dirty="0"/>
              <a:t>Name of </a:t>
            </a:r>
            <a:r>
              <a:rPr lang="de-DE" dirty="0" err="1"/>
              <a:t>Presenter</a:t>
            </a:r>
            <a:r>
              <a:rPr lang="de-DE" dirty="0"/>
              <a:t> Organisation</a:t>
            </a:r>
          </a:p>
        </p:txBody>
      </p:sp>
      <p:sp>
        <p:nvSpPr>
          <p:cNvPr id="30" name="Bildplatzhalter 4">
            <a:extLst>
              <a:ext uri="{FF2B5EF4-FFF2-40B4-BE49-F238E27FC236}">
                <a16:creationId xmlns:a16="http://schemas.microsoft.com/office/drawing/2014/main" id="{F293B61B-9083-44B1-A7EA-E13A7F68430C}"/>
              </a:ext>
            </a:extLst>
          </p:cNvPr>
          <p:cNvSpPr>
            <a:spLocks noGrp="1"/>
          </p:cNvSpPr>
          <p:nvPr>
            <p:ph type="pic" sz="quarter" idx="16" hasCustomPrompt="1"/>
          </p:nvPr>
        </p:nvSpPr>
        <p:spPr>
          <a:xfrm>
            <a:off x="2411760" y="1918573"/>
            <a:ext cx="1620000" cy="1800000"/>
          </a:xfrm>
        </p:spPr>
        <p:txBody>
          <a:bodyPr/>
          <a:lstStyle>
            <a:lvl1pPr marL="0" indent="0">
              <a:buNone/>
              <a:defRPr/>
            </a:lvl1pPr>
          </a:lstStyle>
          <a:p>
            <a:r>
              <a:rPr lang="de-DE" dirty="0" err="1"/>
              <a:t>Photo</a:t>
            </a:r>
            <a:r>
              <a:rPr lang="de-DE" dirty="0"/>
              <a:t> </a:t>
            </a:r>
          </a:p>
        </p:txBody>
      </p:sp>
      <p:sp>
        <p:nvSpPr>
          <p:cNvPr id="31" name="Textplatzhalter 15">
            <a:extLst>
              <a:ext uri="{FF2B5EF4-FFF2-40B4-BE49-F238E27FC236}">
                <a16:creationId xmlns:a16="http://schemas.microsoft.com/office/drawing/2014/main" id="{D4E94133-ED89-49B3-BE53-A818EEE9A754}"/>
              </a:ext>
            </a:extLst>
          </p:cNvPr>
          <p:cNvSpPr>
            <a:spLocks noGrp="1"/>
          </p:cNvSpPr>
          <p:nvPr>
            <p:ph type="body" sz="quarter" idx="17" hasCustomPrompt="1"/>
          </p:nvPr>
        </p:nvSpPr>
        <p:spPr>
          <a:xfrm>
            <a:off x="2411760" y="3735123"/>
            <a:ext cx="1620000" cy="646331"/>
          </a:xfrm>
        </p:spPr>
        <p:txBody>
          <a:bodyPr>
            <a:normAutofit/>
          </a:bodyPr>
          <a:lstStyle>
            <a:lvl1pPr marL="0" indent="0">
              <a:buNone/>
              <a:defRPr sz="1400" b="1"/>
            </a:lvl1pPr>
            <a:lvl2pPr marL="342900" indent="0">
              <a:buNone/>
              <a:defRPr/>
            </a:lvl2pPr>
            <a:lvl3pPr marL="685800" indent="0">
              <a:buNone/>
              <a:defRPr/>
            </a:lvl3pPr>
            <a:lvl4pPr marL="1028700" indent="0">
              <a:buNone/>
              <a:defRPr/>
            </a:lvl4pPr>
          </a:lstStyle>
          <a:p>
            <a:pPr lvl="0"/>
            <a:r>
              <a:rPr lang="de-DE" dirty="0"/>
              <a:t>Name of </a:t>
            </a:r>
            <a:r>
              <a:rPr lang="de-DE" dirty="0" err="1"/>
              <a:t>Presenter</a:t>
            </a:r>
            <a:r>
              <a:rPr lang="de-DE" dirty="0"/>
              <a:t> Organisation</a:t>
            </a:r>
          </a:p>
        </p:txBody>
      </p:sp>
      <p:sp>
        <p:nvSpPr>
          <p:cNvPr id="32" name="Bildplatzhalter 4">
            <a:extLst>
              <a:ext uri="{FF2B5EF4-FFF2-40B4-BE49-F238E27FC236}">
                <a16:creationId xmlns:a16="http://schemas.microsoft.com/office/drawing/2014/main" id="{456B89F1-2754-49B5-82AD-7A349DA29D73}"/>
              </a:ext>
            </a:extLst>
          </p:cNvPr>
          <p:cNvSpPr>
            <a:spLocks noGrp="1"/>
          </p:cNvSpPr>
          <p:nvPr>
            <p:ph type="pic" sz="quarter" idx="18" hasCustomPrompt="1"/>
          </p:nvPr>
        </p:nvSpPr>
        <p:spPr>
          <a:xfrm>
            <a:off x="4104128" y="1918573"/>
            <a:ext cx="1620000" cy="1800000"/>
          </a:xfrm>
        </p:spPr>
        <p:txBody>
          <a:bodyPr/>
          <a:lstStyle>
            <a:lvl1pPr marL="0" indent="0">
              <a:buNone/>
              <a:defRPr/>
            </a:lvl1pPr>
          </a:lstStyle>
          <a:p>
            <a:r>
              <a:rPr lang="de-DE" dirty="0" err="1"/>
              <a:t>Photo</a:t>
            </a:r>
            <a:r>
              <a:rPr lang="de-DE" dirty="0"/>
              <a:t> </a:t>
            </a:r>
          </a:p>
        </p:txBody>
      </p:sp>
      <p:sp>
        <p:nvSpPr>
          <p:cNvPr id="33" name="Textplatzhalter 15">
            <a:extLst>
              <a:ext uri="{FF2B5EF4-FFF2-40B4-BE49-F238E27FC236}">
                <a16:creationId xmlns:a16="http://schemas.microsoft.com/office/drawing/2014/main" id="{CC07CB39-90B1-4F5C-8006-62AE896F46D6}"/>
              </a:ext>
            </a:extLst>
          </p:cNvPr>
          <p:cNvSpPr>
            <a:spLocks noGrp="1"/>
          </p:cNvSpPr>
          <p:nvPr>
            <p:ph type="body" sz="quarter" idx="19" hasCustomPrompt="1"/>
          </p:nvPr>
        </p:nvSpPr>
        <p:spPr>
          <a:xfrm>
            <a:off x="4104128" y="3735123"/>
            <a:ext cx="1620000" cy="646331"/>
          </a:xfrm>
        </p:spPr>
        <p:txBody>
          <a:bodyPr>
            <a:normAutofit/>
          </a:bodyPr>
          <a:lstStyle>
            <a:lvl1pPr marL="0" indent="0">
              <a:buNone/>
              <a:defRPr sz="1400" b="1"/>
            </a:lvl1pPr>
            <a:lvl2pPr marL="342900" indent="0">
              <a:buNone/>
              <a:defRPr/>
            </a:lvl2pPr>
            <a:lvl3pPr marL="685800" indent="0">
              <a:buNone/>
              <a:defRPr/>
            </a:lvl3pPr>
            <a:lvl4pPr marL="1028700" indent="0">
              <a:buNone/>
              <a:defRPr/>
            </a:lvl4pPr>
          </a:lstStyle>
          <a:p>
            <a:pPr lvl="0"/>
            <a:r>
              <a:rPr lang="de-DE" dirty="0"/>
              <a:t>Name of </a:t>
            </a:r>
            <a:r>
              <a:rPr lang="de-DE" dirty="0" err="1"/>
              <a:t>Presenter</a:t>
            </a:r>
            <a:r>
              <a:rPr lang="de-DE" dirty="0"/>
              <a:t> Organisation</a:t>
            </a:r>
          </a:p>
        </p:txBody>
      </p:sp>
      <p:sp>
        <p:nvSpPr>
          <p:cNvPr id="34" name="Bildplatzhalter 4">
            <a:extLst>
              <a:ext uri="{FF2B5EF4-FFF2-40B4-BE49-F238E27FC236}">
                <a16:creationId xmlns:a16="http://schemas.microsoft.com/office/drawing/2014/main" id="{FD8098C8-614B-4105-8627-FD300C8FC4BB}"/>
              </a:ext>
            </a:extLst>
          </p:cNvPr>
          <p:cNvSpPr>
            <a:spLocks noGrp="1"/>
          </p:cNvSpPr>
          <p:nvPr>
            <p:ph type="pic" sz="quarter" idx="20" hasCustomPrompt="1"/>
          </p:nvPr>
        </p:nvSpPr>
        <p:spPr>
          <a:xfrm>
            <a:off x="6908264" y="1916832"/>
            <a:ext cx="1620000" cy="1800000"/>
          </a:xfrm>
        </p:spPr>
        <p:txBody>
          <a:bodyPr/>
          <a:lstStyle>
            <a:lvl1pPr marL="0" indent="0">
              <a:buNone/>
              <a:defRPr/>
            </a:lvl1pPr>
          </a:lstStyle>
          <a:p>
            <a:r>
              <a:rPr lang="de-DE" dirty="0" err="1"/>
              <a:t>Photo</a:t>
            </a:r>
            <a:r>
              <a:rPr lang="de-DE" dirty="0"/>
              <a:t> </a:t>
            </a:r>
          </a:p>
        </p:txBody>
      </p:sp>
      <p:sp>
        <p:nvSpPr>
          <p:cNvPr id="35" name="Textplatzhalter 15">
            <a:extLst>
              <a:ext uri="{FF2B5EF4-FFF2-40B4-BE49-F238E27FC236}">
                <a16:creationId xmlns:a16="http://schemas.microsoft.com/office/drawing/2014/main" id="{A994091A-5309-43F1-8CC5-05FE490B55DA}"/>
              </a:ext>
            </a:extLst>
          </p:cNvPr>
          <p:cNvSpPr>
            <a:spLocks noGrp="1"/>
          </p:cNvSpPr>
          <p:nvPr>
            <p:ph type="body" sz="quarter" idx="21" hasCustomPrompt="1"/>
          </p:nvPr>
        </p:nvSpPr>
        <p:spPr>
          <a:xfrm>
            <a:off x="6908264" y="3733382"/>
            <a:ext cx="1620000" cy="646331"/>
          </a:xfrm>
        </p:spPr>
        <p:txBody>
          <a:bodyPr>
            <a:normAutofit/>
          </a:bodyPr>
          <a:lstStyle>
            <a:lvl1pPr marL="0" indent="0">
              <a:buNone/>
              <a:defRPr sz="1400" b="1"/>
            </a:lvl1pPr>
            <a:lvl2pPr marL="342900" indent="0">
              <a:buNone/>
              <a:defRPr/>
            </a:lvl2pPr>
            <a:lvl3pPr marL="685800" indent="0">
              <a:buNone/>
              <a:defRPr/>
            </a:lvl3pPr>
            <a:lvl4pPr marL="1028700" indent="0">
              <a:buNone/>
              <a:defRPr/>
            </a:lvl4pPr>
          </a:lstStyle>
          <a:p>
            <a:pPr lvl="0"/>
            <a:r>
              <a:rPr lang="de-DE" dirty="0"/>
              <a:t>Name of </a:t>
            </a:r>
            <a:r>
              <a:rPr lang="de-DE" dirty="0" err="1"/>
              <a:t>Presenter</a:t>
            </a:r>
            <a:r>
              <a:rPr lang="de-DE" dirty="0"/>
              <a:t> Organisation</a:t>
            </a:r>
          </a:p>
        </p:txBody>
      </p:sp>
      <p:sp>
        <p:nvSpPr>
          <p:cNvPr id="36" name="Bildplatzhalter 4">
            <a:extLst>
              <a:ext uri="{FF2B5EF4-FFF2-40B4-BE49-F238E27FC236}">
                <a16:creationId xmlns:a16="http://schemas.microsoft.com/office/drawing/2014/main" id="{D3B2D8BE-C8F9-43F4-899B-3F1843E78638}"/>
              </a:ext>
            </a:extLst>
          </p:cNvPr>
          <p:cNvSpPr>
            <a:spLocks noGrp="1"/>
          </p:cNvSpPr>
          <p:nvPr>
            <p:ph type="pic" sz="quarter" idx="22" hasCustomPrompt="1"/>
          </p:nvPr>
        </p:nvSpPr>
        <p:spPr>
          <a:xfrm>
            <a:off x="2411760" y="4509120"/>
            <a:ext cx="1620000" cy="1800000"/>
          </a:xfrm>
        </p:spPr>
        <p:txBody>
          <a:bodyPr/>
          <a:lstStyle>
            <a:lvl1pPr marL="0" indent="0">
              <a:buNone/>
              <a:defRPr/>
            </a:lvl1pPr>
          </a:lstStyle>
          <a:p>
            <a:r>
              <a:rPr lang="de-DE" dirty="0" err="1"/>
              <a:t>Photo</a:t>
            </a:r>
            <a:r>
              <a:rPr lang="de-DE" dirty="0"/>
              <a:t> </a:t>
            </a:r>
          </a:p>
        </p:txBody>
      </p:sp>
      <p:sp>
        <p:nvSpPr>
          <p:cNvPr id="37" name="Textplatzhalter 15">
            <a:extLst>
              <a:ext uri="{FF2B5EF4-FFF2-40B4-BE49-F238E27FC236}">
                <a16:creationId xmlns:a16="http://schemas.microsoft.com/office/drawing/2014/main" id="{B873B462-1B10-468B-B006-8E9EBF69D1AA}"/>
              </a:ext>
            </a:extLst>
          </p:cNvPr>
          <p:cNvSpPr>
            <a:spLocks noGrp="1"/>
          </p:cNvSpPr>
          <p:nvPr>
            <p:ph type="body" sz="quarter" idx="23" hasCustomPrompt="1"/>
          </p:nvPr>
        </p:nvSpPr>
        <p:spPr>
          <a:xfrm>
            <a:off x="4039000" y="5647532"/>
            <a:ext cx="1620000" cy="646331"/>
          </a:xfrm>
        </p:spPr>
        <p:txBody>
          <a:bodyPr>
            <a:normAutofit/>
          </a:bodyPr>
          <a:lstStyle>
            <a:lvl1pPr marL="0" indent="0">
              <a:buNone/>
              <a:defRPr sz="1400" b="1"/>
            </a:lvl1pPr>
            <a:lvl2pPr marL="342900" indent="0">
              <a:buNone/>
              <a:defRPr/>
            </a:lvl2pPr>
            <a:lvl3pPr marL="685800" indent="0">
              <a:buNone/>
              <a:defRPr/>
            </a:lvl3pPr>
            <a:lvl4pPr marL="1028700" indent="0">
              <a:buNone/>
              <a:defRPr/>
            </a:lvl4pPr>
          </a:lstStyle>
          <a:p>
            <a:pPr lvl="0"/>
            <a:r>
              <a:rPr lang="de-DE" dirty="0"/>
              <a:t>Name of </a:t>
            </a:r>
            <a:r>
              <a:rPr lang="de-DE" dirty="0" err="1"/>
              <a:t>Facilitator</a:t>
            </a:r>
            <a:r>
              <a:rPr lang="de-DE" dirty="0"/>
              <a:t> Organisation</a:t>
            </a:r>
          </a:p>
        </p:txBody>
      </p:sp>
    </p:spTree>
    <p:extLst>
      <p:ext uri="{BB962C8B-B14F-4D97-AF65-F5344CB8AC3E}">
        <p14:creationId xmlns:p14="http://schemas.microsoft.com/office/powerpoint/2010/main" val="23581864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b="1">
                <a:solidFill>
                  <a:srgbClr val="6696BD"/>
                </a:solidFill>
              </a:defRPr>
            </a:lvl1pPr>
          </a:lstStyle>
          <a:p>
            <a:r>
              <a:rPr lang="de-CH" dirty="0"/>
              <a:t>Who </a:t>
            </a:r>
            <a:r>
              <a:rPr lang="de-CH" dirty="0" err="1"/>
              <a:t>is</a:t>
            </a:r>
            <a:r>
              <a:rPr lang="de-CH" dirty="0"/>
              <a:t> </a:t>
            </a:r>
            <a:r>
              <a:rPr lang="de-CH" dirty="0" err="1"/>
              <a:t>who</a:t>
            </a:r>
            <a:endParaRPr lang="de-CH" dirty="0"/>
          </a:p>
        </p:txBody>
      </p:sp>
      <p:cxnSp>
        <p:nvCxnSpPr>
          <p:cNvPr id="7" name="Straight Connector 12">
            <a:extLst>
              <a:ext uri="{FF2B5EF4-FFF2-40B4-BE49-F238E27FC236}">
                <a16:creationId xmlns:a16="http://schemas.microsoft.com/office/drawing/2014/main" id="{6E5FFCF6-194A-46A7-8891-8309E3FBACD1}"/>
              </a:ext>
            </a:extLst>
          </p:cNvPr>
          <p:cNvCxnSpPr>
            <a:cxnSpLocks/>
          </p:cNvCxnSpPr>
          <p:nvPr userDrawn="1"/>
        </p:nvCxnSpPr>
        <p:spPr>
          <a:xfrm>
            <a:off x="360" y="6463659"/>
            <a:ext cx="7344000" cy="0"/>
          </a:xfrm>
          <a:prstGeom prst="line">
            <a:avLst/>
          </a:prstGeom>
          <a:ln w="25400" cmpd="sng">
            <a:solidFill>
              <a:srgbClr val="6797BE"/>
            </a:solidFill>
          </a:ln>
          <a:effectLst/>
        </p:spPr>
        <p:style>
          <a:lnRef idx="2">
            <a:schemeClr val="accent1"/>
          </a:lnRef>
          <a:fillRef idx="0">
            <a:schemeClr val="accent1"/>
          </a:fillRef>
          <a:effectRef idx="1">
            <a:schemeClr val="accent1"/>
          </a:effectRef>
          <a:fontRef idx="minor">
            <a:schemeClr val="tx1"/>
          </a:fontRef>
        </p:style>
      </p:cxnSp>
      <p:pic>
        <p:nvPicPr>
          <p:cNvPr id="8" name="Picture 13">
            <a:extLst>
              <a:ext uri="{FF2B5EF4-FFF2-40B4-BE49-F238E27FC236}">
                <a16:creationId xmlns:a16="http://schemas.microsoft.com/office/drawing/2014/main" id="{F134B7FE-DCBD-45C8-BEBB-644C9F42B282}"/>
              </a:ext>
            </a:extLst>
          </p:cNvPr>
          <p:cNvPicPr>
            <a:picLocks noChangeAspect="1"/>
          </p:cNvPicPr>
          <p:nvPr userDrawn="1"/>
        </p:nvPicPr>
        <p:blipFill>
          <a:blip r:embed="rId2"/>
          <a:stretch>
            <a:fillRect/>
          </a:stretch>
        </p:blipFill>
        <p:spPr>
          <a:xfrm>
            <a:off x="7308304" y="6021288"/>
            <a:ext cx="1219960" cy="504056"/>
          </a:xfrm>
          <a:prstGeom prst="rect">
            <a:avLst/>
          </a:prstGeom>
        </p:spPr>
      </p:pic>
      <p:cxnSp>
        <p:nvCxnSpPr>
          <p:cNvPr id="10" name="Straight Connector 12">
            <a:extLst>
              <a:ext uri="{FF2B5EF4-FFF2-40B4-BE49-F238E27FC236}">
                <a16:creationId xmlns:a16="http://schemas.microsoft.com/office/drawing/2014/main" id="{BB3757A8-2E32-44E1-B4D6-B5EBD2A3C52E}"/>
              </a:ext>
            </a:extLst>
          </p:cNvPr>
          <p:cNvCxnSpPr>
            <a:cxnSpLocks/>
          </p:cNvCxnSpPr>
          <p:nvPr userDrawn="1"/>
        </p:nvCxnSpPr>
        <p:spPr>
          <a:xfrm>
            <a:off x="683568" y="1340768"/>
            <a:ext cx="8496000" cy="0"/>
          </a:xfrm>
          <a:prstGeom prst="line">
            <a:avLst/>
          </a:prstGeom>
          <a:ln w="25400" cmpd="sng">
            <a:solidFill>
              <a:srgbClr val="6797BE"/>
            </a:solidFill>
          </a:ln>
          <a:effectLst/>
        </p:spPr>
        <p:style>
          <a:lnRef idx="2">
            <a:schemeClr val="accent1"/>
          </a:lnRef>
          <a:fillRef idx="0">
            <a:schemeClr val="accent1"/>
          </a:fillRef>
          <a:effectRef idx="1">
            <a:schemeClr val="accent1"/>
          </a:effectRef>
          <a:fontRef idx="minor">
            <a:schemeClr val="tx1"/>
          </a:fontRef>
        </p:style>
      </p:cxnSp>
      <p:sp>
        <p:nvSpPr>
          <p:cNvPr id="9" name="Title 1">
            <a:extLst>
              <a:ext uri="{FF2B5EF4-FFF2-40B4-BE49-F238E27FC236}">
                <a16:creationId xmlns:a16="http://schemas.microsoft.com/office/drawing/2014/main" id="{7AF2F0B0-236E-441D-82A6-A09B05DE4A1E}"/>
              </a:ext>
            </a:extLst>
          </p:cNvPr>
          <p:cNvSpPr txBox="1">
            <a:spLocks/>
          </p:cNvSpPr>
          <p:nvPr userDrawn="1"/>
        </p:nvSpPr>
        <p:spPr>
          <a:xfrm>
            <a:off x="4283968" y="6463659"/>
            <a:ext cx="5018393" cy="403855"/>
          </a:xfrm>
          <a:prstGeom prst="rect">
            <a:avLst/>
          </a:prstGeom>
          <a:noFill/>
        </p:spPr>
        <p:txBody>
          <a:bodyPr vert="horz" lIns="36000" tIns="36000" rIns="36000" bIns="3600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400" b="0" dirty="0">
                <a:solidFill>
                  <a:srgbClr val="6696BD"/>
                </a:solidFill>
                <a:effectLst/>
              </a:rPr>
              <a:t>Join on dgroups.org/</a:t>
            </a:r>
            <a:r>
              <a:rPr lang="en-GB" sz="1400" b="0" dirty="0" err="1">
                <a:solidFill>
                  <a:srgbClr val="6696BD"/>
                </a:solidFill>
                <a:effectLst/>
              </a:rPr>
              <a:t>rwsn</a:t>
            </a:r>
            <a:r>
              <a:rPr lang="en-GB" sz="1400" b="0" dirty="0">
                <a:solidFill>
                  <a:srgbClr val="6696BD"/>
                </a:solidFill>
                <a:effectLst/>
              </a:rPr>
              <a:t>/       </a:t>
            </a:r>
            <a:r>
              <a:rPr lang="en-GB" sz="1400" b="1" cap="none" baseline="0" dirty="0">
                <a:solidFill>
                  <a:srgbClr val="6696BD"/>
                </a:solidFill>
                <a:effectLst/>
              </a:rPr>
              <a:t>Rural Water Supply Network</a:t>
            </a:r>
            <a:r>
              <a:rPr lang="en-GB" sz="1400" b="0" dirty="0">
                <a:solidFill>
                  <a:srgbClr val="6696BD"/>
                </a:solidFill>
                <a:effectLst/>
              </a:rPr>
              <a:t> </a:t>
            </a:r>
          </a:p>
        </p:txBody>
      </p:sp>
      <p:sp>
        <p:nvSpPr>
          <p:cNvPr id="12" name="Bildplatzhalter 4">
            <a:extLst>
              <a:ext uri="{FF2B5EF4-FFF2-40B4-BE49-F238E27FC236}">
                <a16:creationId xmlns:a16="http://schemas.microsoft.com/office/drawing/2014/main" id="{8209B0B5-1020-4A00-8048-2366B6529A2D}"/>
              </a:ext>
            </a:extLst>
          </p:cNvPr>
          <p:cNvSpPr>
            <a:spLocks noGrp="1"/>
          </p:cNvSpPr>
          <p:nvPr>
            <p:ph type="pic" sz="quarter" idx="10" hasCustomPrompt="1"/>
          </p:nvPr>
        </p:nvSpPr>
        <p:spPr>
          <a:xfrm>
            <a:off x="716964" y="1916832"/>
            <a:ext cx="1620000" cy="1800000"/>
          </a:xfrm>
        </p:spPr>
        <p:txBody>
          <a:bodyPr/>
          <a:lstStyle>
            <a:lvl1pPr marL="0" indent="0">
              <a:buNone/>
              <a:defRPr/>
            </a:lvl1pPr>
          </a:lstStyle>
          <a:p>
            <a:r>
              <a:rPr lang="de-DE" dirty="0" err="1"/>
              <a:t>Photo</a:t>
            </a:r>
            <a:r>
              <a:rPr lang="de-DE" dirty="0"/>
              <a:t> </a:t>
            </a:r>
          </a:p>
        </p:txBody>
      </p:sp>
      <p:sp>
        <p:nvSpPr>
          <p:cNvPr id="16" name="Textplatzhalter 15">
            <a:extLst>
              <a:ext uri="{FF2B5EF4-FFF2-40B4-BE49-F238E27FC236}">
                <a16:creationId xmlns:a16="http://schemas.microsoft.com/office/drawing/2014/main" id="{72913AE8-089A-4B5D-A2CB-1B56B745A831}"/>
              </a:ext>
            </a:extLst>
          </p:cNvPr>
          <p:cNvSpPr>
            <a:spLocks noGrp="1"/>
          </p:cNvSpPr>
          <p:nvPr>
            <p:ph type="body" sz="quarter" idx="12" hasCustomPrompt="1"/>
          </p:nvPr>
        </p:nvSpPr>
        <p:spPr>
          <a:xfrm>
            <a:off x="716964" y="3733382"/>
            <a:ext cx="1620000" cy="646331"/>
          </a:xfrm>
        </p:spPr>
        <p:txBody>
          <a:bodyPr>
            <a:normAutofit/>
          </a:bodyPr>
          <a:lstStyle>
            <a:lvl1pPr marL="0" indent="0">
              <a:buNone/>
              <a:defRPr sz="1400" b="1"/>
            </a:lvl1pPr>
            <a:lvl2pPr marL="342900" indent="0">
              <a:buNone/>
              <a:defRPr/>
            </a:lvl2pPr>
            <a:lvl3pPr marL="685800" indent="0">
              <a:buNone/>
              <a:defRPr/>
            </a:lvl3pPr>
            <a:lvl4pPr marL="1028700" indent="0">
              <a:buNone/>
              <a:defRPr/>
            </a:lvl4pPr>
          </a:lstStyle>
          <a:p>
            <a:pPr lvl="0"/>
            <a:r>
              <a:rPr lang="de-DE" dirty="0"/>
              <a:t>Name of </a:t>
            </a:r>
            <a:r>
              <a:rPr lang="de-DE" dirty="0" err="1"/>
              <a:t>Presenter</a:t>
            </a:r>
            <a:r>
              <a:rPr lang="de-DE" dirty="0"/>
              <a:t> Organisation</a:t>
            </a:r>
          </a:p>
        </p:txBody>
      </p:sp>
      <p:sp>
        <p:nvSpPr>
          <p:cNvPr id="30" name="Bildplatzhalter 4">
            <a:extLst>
              <a:ext uri="{FF2B5EF4-FFF2-40B4-BE49-F238E27FC236}">
                <a16:creationId xmlns:a16="http://schemas.microsoft.com/office/drawing/2014/main" id="{F293B61B-9083-44B1-A7EA-E13A7F68430C}"/>
              </a:ext>
            </a:extLst>
          </p:cNvPr>
          <p:cNvSpPr>
            <a:spLocks noGrp="1"/>
          </p:cNvSpPr>
          <p:nvPr>
            <p:ph type="pic" sz="quarter" idx="16" hasCustomPrompt="1"/>
          </p:nvPr>
        </p:nvSpPr>
        <p:spPr>
          <a:xfrm>
            <a:off x="2412585" y="1912541"/>
            <a:ext cx="1620000" cy="1800000"/>
          </a:xfrm>
        </p:spPr>
        <p:txBody>
          <a:bodyPr/>
          <a:lstStyle>
            <a:lvl1pPr marL="0" indent="0">
              <a:buNone/>
              <a:defRPr/>
            </a:lvl1pPr>
          </a:lstStyle>
          <a:p>
            <a:r>
              <a:rPr lang="de-DE" dirty="0" err="1"/>
              <a:t>Photo</a:t>
            </a:r>
            <a:r>
              <a:rPr lang="de-DE" dirty="0"/>
              <a:t> </a:t>
            </a:r>
          </a:p>
        </p:txBody>
      </p:sp>
      <p:sp>
        <p:nvSpPr>
          <p:cNvPr id="31" name="Textplatzhalter 15">
            <a:extLst>
              <a:ext uri="{FF2B5EF4-FFF2-40B4-BE49-F238E27FC236}">
                <a16:creationId xmlns:a16="http://schemas.microsoft.com/office/drawing/2014/main" id="{D4E94133-ED89-49B3-BE53-A818EEE9A754}"/>
              </a:ext>
            </a:extLst>
          </p:cNvPr>
          <p:cNvSpPr>
            <a:spLocks noGrp="1"/>
          </p:cNvSpPr>
          <p:nvPr>
            <p:ph type="body" sz="quarter" idx="17" hasCustomPrompt="1"/>
          </p:nvPr>
        </p:nvSpPr>
        <p:spPr>
          <a:xfrm>
            <a:off x="2411760" y="3733381"/>
            <a:ext cx="1620000" cy="646331"/>
          </a:xfrm>
        </p:spPr>
        <p:txBody>
          <a:bodyPr>
            <a:normAutofit/>
          </a:bodyPr>
          <a:lstStyle>
            <a:lvl1pPr marL="0" indent="0">
              <a:buNone/>
              <a:defRPr sz="1400" b="1"/>
            </a:lvl1pPr>
            <a:lvl2pPr marL="342900" indent="0">
              <a:buNone/>
              <a:defRPr/>
            </a:lvl2pPr>
            <a:lvl3pPr marL="685800" indent="0">
              <a:buNone/>
              <a:defRPr/>
            </a:lvl3pPr>
            <a:lvl4pPr marL="1028700" indent="0">
              <a:buNone/>
              <a:defRPr/>
            </a:lvl4pPr>
          </a:lstStyle>
          <a:p>
            <a:pPr lvl="0"/>
            <a:r>
              <a:rPr lang="de-DE" dirty="0"/>
              <a:t>Name of </a:t>
            </a:r>
            <a:r>
              <a:rPr lang="de-DE" dirty="0" err="1"/>
              <a:t>Presenter</a:t>
            </a:r>
            <a:r>
              <a:rPr lang="de-DE" dirty="0"/>
              <a:t> Organisation</a:t>
            </a:r>
          </a:p>
        </p:txBody>
      </p:sp>
      <p:sp>
        <p:nvSpPr>
          <p:cNvPr id="32" name="Bildplatzhalter 4">
            <a:extLst>
              <a:ext uri="{FF2B5EF4-FFF2-40B4-BE49-F238E27FC236}">
                <a16:creationId xmlns:a16="http://schemas.microsoft.com/office/drawing/2014/main" id="{456B89F1-2754-49B5-82AD-7A349DA29D73}"/>
              </a:ext>
            </a:extLst>
          </p:cNvPr>
          <p:cNvSpPr>
            <a:spLocks noGrp="1"/>
          </p:cNvSpPr>
          <p:nvPr>
            <p:ph type="pic" sz="quarter" idx="18" hasCustomPrompt="1"/>
          </p:nvPr>
        </p:nvSpPr>
        <p:spPr>
          <a:xfrm>
            <a:off x="5221081" y="1912396"/>
            <a:ext cx="1620000" cy="1800000"/>
          </a:xfrm>
        </p:spPr>
        <p:txBody>
          <a:bodyPr/>
          <a:lstStyle>
            <a:lvl1pPr marL="0" indent="0">
              <a:buNone/>
              <a:defRPr/>
            </a:lvl1pPr>
          </a:lstStyle>
          <a:p>
            <a:r>
              <a:rPr lang="de-DE" dirty="0" err="1"/>
              <a:t>Photo</a:t>
            </a:r>
            <a:r>
              <a:rPr lang="de-DE" dirty="0"/>
              <a:t> </a:t>
            </a:r>
          </a:p>
        </p:txBody>
      </p:sp>
      <p:sp>
        <p:nvSpPr>
          <p:cNvPr id="33" name="Textplatzhalter 15">
            <a:extLst>
              <a:ext uri="{FF2B5EF4-FFF2-40B4-BE49-F238E27FC236}">
                <a16:creationId xmlns:a16="http://schemas.microsoft.com/office/drawing/2014/main" id="{CC07CB39-90B1-4F5C-8006-62AE896F46D6}"/>
              </a:ext>
            </a:extLst>
          </p:cNvPr>
          <p:cNvSpPr>
            <a:spLocks noGrp="1"/>
          </p:cNvSpPr>
          <p:nvPr>
            <p:ph type="body" sz="quarter" idx="19" hasCustomPrompt="1"/>
          </p:nvPr>
        </p:nvSpPr>
        <p:spPr>
          <a:xfrm>
            <a:off x="5220072" y="3716832"/>
            <a:ext cx="1620000" cy="646331"/>
          </a:xfrm>
        </p:spPr>
        <p:txBody>
          <a:bodyPr>
            <a:normAutofit/>
          </a:bodyPr>
          <a:lstStyle>
            <a:lvl1pPr marL="0" indent="0">
              <a:buNone/>
              <a:defRPr sz="1400" b="1"/>
            </a:lvl1pPr>
            <a:lvl2pPr marL="342900" indent="0">
              <a:buNone/>
              <a:defRPr/>
            </a:lvl2pPr>
            <a:lvl3pPr marL="685800" indent="0">
              <a:buNone/>
              <a:defRPr/>
            </a:lvl3pPr>
            <a:lvl4pPr marL="1028700" indent="0">
              <a:buNone/>
              <a:defRPr/>
            </a:lvl4pPr>
          </a:lstStyle>
          <a:p>
            <a:pPr lvl="0"/>
            <a:r>
              <a:rPr lang="de-DE" dirty="0"/>
              <a:t>Name of </a:t>
            </a:r>
            <a:r>
              <a:rPr lang="de-DE" dirty="0" err="1"/>
              <a:t>Presenter</a:t>
            </a:r>
            <a:r>
              <a:rPr lang="de-DE" dirty="0"/>
              <a:t> Organisation</a:t>
            </a:r>
          </a:p>
        </p:txBody>
      </p:sp>
      <p:sp>
        <p:nvSpPr>
          <p:cNvPr id="34" name="Bildplatzhalter 4">
            <a:extLst>
              <a:ext uri="{FF2B5EF4-FFF2-40B4-BE49-F238E27FC236}">
                <a16:creationId xmlns:a16="http://schemas.microsoft.com/office/drawing/2014/main" id="{FD8098C8-614B-4105-8627-FD300C8FC4BB}"/>
              </a:ext>
            </a:extLst>
          </p:cNvPr>
          <p:cNvSpPr>
            <a:spLocks noGrp="1"/>
          </p:cNvSpPr>
          <p:nvPr>
            <p:ph type="pic" sz="quarter" idx="20" hasCustomPrompt="1"/>
          </p:nvPr>
        </p:nvSpPr>
        <p:spPr>
          <a:xfrm>
            <a:off x="6914868" y="1912396"/>
            <a:ext cx="1620000" cy="1800000"/>
          </a:xfrm>
        </p:spPr>
        <p:txBody>
          <a:bodyPr/>
          <a:lstStyle>
            <a:lvl1pPr marL="0" indent="0">
              <a:buNone/>
              <a:defRPr/>
            </a:lvl1pPr>
          </a:lstStyle>
          <a:p>
            <a:r>
              <a:rPr lang="de-DE" dirty="0" err="1"/>
              <a:t>Photo</a:t>
            </a:r>
            <a:r>
              <a:rPr lang="de-DE" dirty="0"/>
              <a:t> </a:t>
            </a:r>
          </a:p>
        </p:txBody>
      </p:sp>
      <p:sp>
        <p:nvSpPr>
          <p:cNvPr id="35" name="Textplatzhalter 15">
            <a:extLst>
              <a:ext uri="{FF2B5EF4-FFF2-40B4-BE49-F238E27FC236}">
                <a16:creationId xmlns:a16="http://schemas.microsoft.com/office/drawing/2014/main" id="{A994091A-5309-43F1-8CC5-05FE490B55DA}"/>
              </a:ext>
            </a:extLst>
          </p:cNvPr>
          <p:cNvSpPr>
            <a:spLocks noGrp="1"/>
          </p:cNvSpPr>
          <p:nvPr>
            <p:ph type="body" sz="quarter" idx="21" hasCustomPrompt="1"/>
          </p:nvPr>
        </p:nvSpPr>
        <p:spPr>
          <a:xfrm>
            <a:off x="6914868" y="3723682"/>
            <a:ext cx="1620000" cy="646331"/>
          </a:xfrm>
        </p:spPr>
        <p:txBody>
          <a:bodyPr>
            <a:normAutofit/>
          </a:bodyPr>
          <a:lstStyle>
            <a:lvl1pPr marL="0" indent="0">
              <a:buNone/>
              <a:defRPr sz="1400" b="1"/>
            </a:lvl1pPr>
            <a:lvl2pPr marL="342900" indent="0">
              <a:buNone/>
              <a:defRPr/>
            </a:lvl2pPr>
            <a:lvl3pPr marL="685800" indent="0">
              <a:buNone/>
              <a:defRPr/>
            </a:lvl3pPr>
            <a:lvl4pPr marL="1028700" indent="0">
              <a:buNone/>
              <a:defRPr/>
            </a:lvl4pPr>
          </a:lstStyle>
          <a:p>
            <a:pPr lvl="0"/>
            <a:r>
              <a:rPr lang="de-DE" dirty="0"/>
              <a:t>Name of </a:t>
            </a:r>
            <a:r>
              <a:rPr lang="de-DE" dirty="0" err="1"/>
              <a:t>Presenter</a:t>
            </a:r>
            <a:r>
              <a:rPr lang="de-DE" dirty="0"/>
              <a:t> Organisation</a:t>
            </a:r>
          </a:p>
        </p:txBody>
      </p:sp>
      <p:sp>
        <p:nvSpPr>
          <p:cNvPr id="36" name="Bildplatzhalter 4">
            <a:extLst>
              <a:ext uri="{FF2B5EF4-FFF2-40B4-BE49-F238E27FC236}">
                <a16:creationId xmlns:a16="http://schemas.microsoft.com/office/drawing/2014/main" id="{D3B2D8BE-C8F9-43F4-899B-3F1843E78638}"/>
              </a:ext>
            </a:extLst>
          </p:cNvPr>
          <p:cNvSpPr>
            <a:spLocks noGrp="1"/>
          </p:cNvSpPr>
          <p:nvPr>
            <p:ph type="pic" sz="quarter" idx="22" hasCustomPrompt="1"/>
          </p:nvPr>
        </p:nvSpPr>
        <p:spPr>
          <a:xfrm>
            <a:off x="2411760" y="4509120"/>
            <a:ext cx="1620000" cy="1800000"/>
          </a:xfrm>
        </p:spPr>
        <p:txBody>
          <a:bodyPr/>
          <a:lstStyle>
            <a:lvl1pPr marL="0" indent="0">
              <a:buNone/>
              <a:defRPr/>
            </a:lvl1pPr>
          </a:lstStyle>
          <a:p>
            <a:r>
              <a:rPr lang="de-DE" dirty="0" err="1"/>
              <a:t>Photo</a:t>
            </a:r>
            <a:r>
              <a:rPr lang="de-DE" dirty="0"/>
              <a:t> </a:t>
            </a:r>
          </a:p>
        </p:txBody>
      </p:sp>
      <p:sp>
        <p:nvSpPr>
          <p:cNvPr id="37" name="Textplatzhalter 15">
            <a:extLst>
              <a:ext uri="{FF2B5EF4-FFF2-40B4-BE49-F238E27FC236}">
                <a16:creationId xmlns:a16="http://schemas.microsoft.com/office/drawing/2014/main" id="{B873B462-1B10-468B-B006-8E9EBF69D1AA}"/>
              </a:ext>
            </a:extLst>
          </p:cNvPr>
          <p:cNvSpPr>
            <a:spLocks noGrp="1"/>
          </p:cNvSpPr>
          <p:nvPr>
            <p:ph type="body" sz="quarter" idx="23" hasCustomPrompt="1"/>
          </p:nvPr>
        </p:nvSpPr>
        <p:spPr>
          <a:xfrm>
            <a:off x="755576" y="5662789"/>
            <a:ext cx="1620000" cy="646331"/>
          </a:xfrm>
        </p:spPr>
        <p:txBody>
          <a:bodyPr>
            <a:normAutofit/>
          </a:bodyPr>
          <a:lstStyle>
            <a:lvl1pPr marL="0" indent="0">
              <a:buNone/>
              <a:defRPr sz="1400" b="1"/>
            </a:lvl1pPr>
            <a:lvl2pPr marL="342900" indent="0">
              <a:buNone/>
              <a:defRPr/>
            </a:lvl2pPr>
            <a:lvl3pPr marL="685800" indent="0">
              <a:buNone/>
              <a:defRPr/>
            </a:lvl3pPr>
            <a:lvl4pPr marL="1028700" indent="0">
              <a:buNone/>
              <a:defRPr/>
            </a:lvl4pPr>
          </a:lstStyle>
          <a:p>
            <a:pPr lvl="0"/>
            <a:r>
              <a:rPr lang="de-DE" dirty="0"/>
              <a:t>Name of </a:t>
            </a:r>
            <a:r>
              <a:rPr lang="de-DE" dirty="0" err="1"/>
              <a:t>Facilitator</a:t>
            </a:r>
            <a:r>
              <a:rPr lang="de-DE" dirty="0"/>
              <a:t> Organisation</a:t>
            </a:r>
          </a:p>
        </p:txBody>
      </p:sp>
    </p:spTree>
    <p:extLst>
      <p:ext uri="{BB962C8B-B14F-4D97-AF65-F5344CB8AC3E}">
        <p14:creationId xmlns:p14="http://schemas.microsoft.com/office/powerpoint/2010/main" val="33038670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de-CH"/>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62CFE8-4758-4A67-851B-20064B65AEA2}" type="datetimeFigureOut">
              <a:rPr lang="en-GB" smtClean="0"/>
              <a:t>26/04/2019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91FF53-F94D-44CB-86CB-B118F599AAB5}" type="slidenum">
              <a:rPr lang="en-GB" smtClean="0"/>
              <a:t>‹#›</a:t>
            </a:fld>
            <a:endParaRPr lang="en-GB"/>
          </a:p>
        </p:txBody>
      </p:sp>
    </p:spTree>
    <p:extLst>
      <p:ext uri="{BB962C8B-B14F-4D97-AF65-F5344CB8AC3E}">
        <p14:creationId xmlns:p14="http://schemas.microsoft.com/office/powerpoint/2010/main" val="4032251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Date Placeholder 4"/>
          <p:cNvSpPr>
            <a:spLocks noGrp="1"/>
          </p:cNvSpPr>
          <p:nvPr>
            <p:ph type="dt" sz="half" idx="10"/>
          </p:nvPr>
        </p:nvSpPr>
        <p:spPr/>
        <p:txBody>
          <a:bodyPr/>
          <a:lstStyle/>
          <a:p>
            <a:fld id="{E362CFE8-4758-4A67-851B-20064B65AEA2}" type="datetimeFigureOut">
              <a:rPr lang="en-GB" smtClean="0"/>
              <a:t>26/04/2019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91FF53-F94D-44CB-86CB-B118F599AAB5}" type="slidenum">
              <a:rPr lang="en-GB" smtClean="0"/>
              <a:t>‹#›</a:t>
            </a:fld>
            <a:endParaRPr lang="en-GB"/>
          </a:p>
        </p:txBody>
      </p:sp>
    </p:spTree>
    <p:extLst>
      <p:ext uri="{BB962C8B-B14F-4D97-AF65-F5344CB8AC3E}">
        <p14:creationId xmlns:p14="http://schemas.microsoft.com/office/powerpoint/2010/main" val="2812165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de-CH"/>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7" name="Date Placeholder 6"/>
          <p:cNvSpPr>
            <a:spLocks noGrp="1"/>
          </p:cNvSpPr>
          <p:nvPr>
            <p:ph type="dt" sz="half" idx="10"/>
          </p:nvPr>
        </p:nvSpPr>
        <p:spPr/>
        <p:txBody>
          <a:bodyPr/>
          <a:lstStyle/>
          <a:p>
            <a:fld id="{E362CFE8-4758-4A67-851B-20064B65AEA2}" type="datetimeFigureOut">
              <a:rPr lang="en-GB" smtClean="0"/>
              <a:t>26/04/2019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91FF53-F94D-44CB-86CB-B118F599AAB5}" type="slidenum">
              <a:rPr lang="en-GB" smtClean="0"/>
              <a:t>‹#›</a:t>
            </a:fld>
            <a:endParaRPr lang="en-GB"/>
          </a:p>
        </p:txBody>
      </p:sp>
    </p:spTree>
    <p:extLst>
      <p:ext uri="{BB962C8B-B14F-4D97-AF65-F5344CB8AC3E}">
        <p14:creationId xmlns:p14="http://schemas.microsoft.com/office/powerpoint/2010/main" val="1253555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Date Placeholder 2"/>
          <p:cNvSpPr>
            <a:spLocks noGrp="1"/>
          </p:cNvSpPr>
          <p:nvPr>
            <p:ph type="dt" sz="half" idx="10"/>
          </p:nvPr>
        </p:nvSpPr>
        <p:spPr/>
        <p:txBody>
          <a:bodyPr/>
          <a:lstStyle/>
          <a:p>
            <a:fld id="{E362CFE8-4758-4A67-851B-20064B65AEA2}" type="datetimeFigureOut">
              <a:rPr lang="en-GB" smtClean="0"/>
              <a:t>26/04/2019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91FF53-F94D-44CB-86CB-B118F599AAB5}" type="slidenum">
              <a:rPr lang="en-GB" smtClean="0"/>
              <a:t>‹#›</a:t>
            </a:fld>
            <a:endParaRPr lang="en-GB"/>
          </a:p>
        </p:txBody>
      </p:sp>
    </p:spTree>
    <p:extLst>
      <p:ext uri="{BB962C8B-B14F-4D97-AF65-F5344CB8AC3E}">
        <p14:creationId xmlns:p14="http://schemas.microsoft.com/office/powerpoint/2010/main" val="2420497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2CFE8-4758-4A67-851B-20064B65AEA2}" type="datetimeFigureOut">
              <a:rPr lang="en-GB" smtClean="0"/>
              <a:t>26/04/2019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91FF53-F94D-44CB-86CB-B118F599AAB5}" type="slidenum">
              <a:rPr lang="en-GB" smtClean="0"/>
              <a:t>‹#›</a:t>
            </a:fld>
            <a:endParaRPr lang="en-GB"/>
          </a:p>
        </p:txBody>
      </p:sp>
    </p:spTree>
    <p:extLst>
      <p:ext uri="{BB962C8B-B14F-4D97-AF65-F5344CB8AC3E}">
        <p14:creationId xmlns:p14="http://schemas.microsoft.com/office/powerpoint/2010/main" val="3495293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de-CH"/>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362CFE8-4758-4A67-851B-20064B65AEA2}" type="datetimeFigureOut">
              <a:rPr lang="en-GB" smtClean="0"/>
              <a:pPr/>
              <a:t>26/04/2019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E91FF53-F94D-44CB-86CB-B118F599AAB5}" type="slidenum">
              <a:rPr lang="en-GB" smtClean="0"/>
              <a:pPr/>
              <a:t>‹#›</a:t>
            </a:fld>
            <a:endParaRPr lang="en-GB"/>
          </a:p>
        </p:txBody>
      </p:sp>
    </p:spTree>
    <p:extLst>
      <p:ext uri="{BB962C8B-B14F-4D97-AF65-F5344CB8AC3E}">
        <p14:creationId xmlns:p14="http://schemas.microsoft.com/office/powerpoint/2010/main" val="6987897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6" r:id="rId3"/>
    <p:sldLayoutId id="2147483689"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8"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achwater.org.uk/" TargetMode="External"/><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vimeo.com/channels/rwsnwebinars" TargetMode="External"/><Relationship Id="rId5" Type="http://schemas.openxmlformats.org/officeDocument/2006/relationships/hyperlink" Target="https://dgroups.org/rwsn/sustainable_services_rwsn" TargetMode="External"/><Relationship Id="rId4" Type="http://schemas.openxmlformats.org/officeDocument/2006/relationships/hyperlink" Target="mailto:alice.chautard@ouce.ox.ac.u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rural-water-supply.net/e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vimeo.com/channels/rwsnwebinar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rural-water-supply.net/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vimeo.com/channels/rwsnwebina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5.png"/><Relationship Id="rId9"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rural-water-supply.net/en/resources/details/816" TargetMode="External"/><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vimeo.com/channels/rwsnwebinars" TargetMode="External"/><Relationship Id="rId4" Type="http://schemas.openxmlformats.org/officeDocument/2006/relationships/hyperlink" Target="https://www.youtube.com/playlist?list=PL2ECKtJt6JB1zIjWFbBVcY7CKESNIvt0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2DB80837-D776-4941-83B5-42273EC90B12}"/>
              </a:ext>
            </a:extLst>
          </p:cNvPr>
          <p:cNvSpPr>
            <a:spLocks noGrp="1"/>
          </p:cNvSpPr>
          <p:nvPr>
            <p:ph type="subTitle" idx="1"/>
          </p:nvPr>
        </p:nvSpPr>
        <p:spPr/>
        <p:txBody>
          <a:bodyPr/>
          <a:lstStyle/>
          <a:p>
            <a:r>
              <a:rPr lang="de-DE" dirty="0" err="1"/>
              <a:t>Thank</a:t>
            </a:r>
            <a:r>
              <a:rPr lang="de-DE" dirty="0"/>
              <a:t> </a:t>
            </a:r>
            <a:r>
              <a:rPr lang="de-DE" dirty="0" err="1"/>
              <a:t>you</a:t>
            </a:r>
            <a:r>
              <a:rPr lang="de-DE" dirty="0"/>
              <a:t> for </a:t>
            </a:r>
            <a:r>
              <a:rPr lang="de-DE" dirty="0" err="1"/>
              <a:t>joining</a:t>
            </a:r>
            <a:r>
              <a:rPr lang="de-DE" dirty="0"/>
              <a:t> </a:t>
            </a:r>
            <a:r>
              <a:rPr lang="de-DE" dirty="0" err="1"/>
              <a:t>the</a:t>
            </a:r>
            <a:r>
              <a:rPr lang="de-DE" dirty="0"/>
              <a:t> RWSN </a:t>
            </a:r>
            <a:r>
              <a:rPr lang="de-DE" dirty="0" err="1"/>
              <a:t>webinar</a:t>
            </a:r>
            <a:r>
              <a:rPr lang="de-DE" dirty="0"/>
              <a:t> </a:t>
            </a:r>
            <a:r>
              <a:rPr lang="de-DE" dirty="0" err="1"/>
              <a:t>today</a:t>
            </a:r>
            <a:r>
              <a:rPr lang="de-DE" dirty="0"/>
              <a:t>! </a:t>
            </a:r>
          </a:p>
          <a:p>
            <a:r>
              <a:rPr lang="de-DE" dirty="0" smtClean="0"/>
              <a:t>The </a:t>
            </a:r>
            <a:r>
              <a:rPr lang="de-DE" dirty="0" err="1" smtClean="0"/>
              <a:t>webinar</a:t>
            </a:r>
            <a:r>
              <a:rPr lang="de-DE" dirty="0" smtClean="0"/>
              <a:t> will </a:t>
            </a:r>
            <a:r>
              <a:rPr lang="de-DE" dirty="0" err="1" smtClean="0"/>
              <a:t>start</a:t>
            </a:r>
            <a:r>
              <a:rPr lang="de-DE" dirty="0" smtClean="0"/>
              <a:t> in a </a:t>
            </a:r>
            <a:r>
              <a:rPr lang="de-DE" dirty="0" err="1" smtClean="0"/>
              <a:t>few</a:t>
            </a:r>
            <a:r>
              <a:rPr lang="de-DE" dirty="0" smtClean="0"/>
              <a:t> </a:t>
            </a:r>
            <a:r>
              <a:rPr lang="de-DE" dirty="0" err="1" smtClean="0"/>
              <a:t>minutes</a:t>
            </a:r>
            <a:r>
              <a:rPr lang="de-DE" dirty="0" smtClean="0"/>
              <a:t>…</a:t>
            </a:r>
          </a:p>
          <a:p>
            <a:endParaRPr lang="de-DE" dirty="0"/>
          </a:p>
        </p:txBody>
      </p:sp>
      <p:sp>
        <p:nvSpPr>
          <p:cNvPr id="6" name="Titel 1">
            <a:extLst>
              <a:ext uri="{FF2B5EF4-FFF2-40B4-BE49-F238E27FC236}">
                <a16:creationId xmlns:a16="http://schemas.microsoft.com/office/drawing/2014/main" id="{ED0DD18B-D63E-4B19-B382-DBA2EB7E1EEB}"/>
              </a:ext>
            </a:extLst>
          </p:cNvPr>
          <p:cNvSpPr>
            <a:spLocks noGrp="1"/>
          </p:cNvSpPr>
          <p:nvPr>
            <p:ph type="ctrTitle"/>
          </p:nvPr>
        </p:nvSpPr>
        <p:spPr>
          <a:xfrm>
            <a:off x="611188" y="1773238"/>
            <a:ext cx="7920037" cy="1933575"/>
          </a:xfrm>
        </p:spPr>
        <p:txBody>
          <a:bodyPr/>
          <a:lstStyle/>
          <a:p>
            <a:r>
              <a:rPr lang="en-GB" dirty="0"/>
              <a:t>Water justice: recognising different needs and practices</a:t>
            </a:r>
            <a:endParaRPr lang="de-DE" dirty="0"/>
          </a:p>
        </p:txBody>
      </p:sp>
    </p:spTree>
    <p:extLst>
      <p:ext uri="{BB962C8B-B14F-4D97-AF65-F5344CB8AC3E}">
        <p14:creationId xmlns:p14="http://schemas.microsoft.com/office/powerpoint/2010/main" val="1850522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F8B235-8506-4C3B-A214-3A9A81C1C68F}"/>
              </a:ext>
            </a:extLst>
          </p:cNvPr>
          <p:cNvSpPr>
            <a:spLocks noGrp="1"/>
          </p:cNvSpPr>
          <p:nvPr>
            <p:ph type="title"/>
          </p:nvPr>
        </p:nvSpPr>
        <p:spPr/>
        <p:txBody>
          <a:bodyPr/>
          <a:lstStyle/>
          <a:p>
            <a:r>
              <a:rPr lang="de-DE" dirty="0"/>
              <a:t>Further </a:t>
            </a:r>
            <a:r>
              <a:rPr lang="de-DE" dirty="0" err="1"/>
              <a:t>reading</a:t>
            </a:r>
            <a:r>
              <a:rPr lang="de-DE" dirty="0"/>
              <a:t> and </a:t>
            </a:r>
            <a:r>
              <a:rPr lang="de-DE" dirty="0" err="1"/>
              <a:t>help</a:t>
            </a:r>
            <a:endParaRPr lang="de-DE" dirty="0"/>
          </a:p>
        </p:txBody>
      </p:sp>
      <p:sp>
        <p:nvSpPr>
          <p:cNvPr id="3" name="Inhaltsplatzhalter 2">
            <a:extLst>
              <a:ext uri="{FF2B5EF4-FFF2-40B4-BE49-F238E27FC236}">
                <a16:creationId xmlns:a16="http://schemas.microsoft.com/office/drawing/2014/main" id="{BFBAA786-70D3-4BF9-8E72-88F187146A96}"/>
              </a:ext>
            </a:extLst>
          </p:cNvPr>
          <p:cNvSpPr>
            <a:spLocks noGrp="1"/>
          </p:cNvSpPr>
          <p:nvPr>
            <p:ph idx="1"/>
          </p:nvPr>
        </p:nvSpPr>
        <p:spPr/>
        <p:txBody>
          <a:bodyPr>
            <a:normAutofit fontScale="92500" lnSpcReduction="10000"/>
          </a:bodyPr>
          <a:lstStyle/>
          <a:p>
            <a:pPr marL="0" indent="0">
              <a:buNone/>
            </a:pPr>
            <a:r>
              <a:rPr lang="en-US" altLang="en-US" sz="2400" b="1" dirty="0">
                <a:solidFill>
                  <a:schemeClr val="tx1"/>
                </a:solidFill>
                <a:latin typeface="Calibri "/>
                <a:cs typeface="Segoe UI" panose="020B0502040204020203" pitchFamily="34" charset="0"/>
              </a:rPr>
              <a:t>REACH – Improving water security for the poor</a:t>
            </a:r>
            <a:r>
              <a:rPr lang="en-US" altLang="en-US" sz="2400" b="1" dirty="0" smtClean="0">
                <a:solidFill>
                  <a:schemeClr val="tx1"/>
                </a:solidFill>
                <a:latin typeface="Calibri "/>
                <a:cs typeface="Segoe UI" panose="020B0502040204020203" pitchFamily="34" charset="0"/>
              </a:rPr>
              <a:t>:</a:t>
            </a:r>
          </a:p>
          <a:p>
            <a:pPr marL="0" indent="0">
              <a:buNone/>
            </a:pPr>
            <a:r>
              <a:rPr lang="en-US" altLang="en-US" sz="2400" b="1" dirty="0">
                <a:solidFill>
                  <a:schemeClr val="tx1"/>
                </a:solidFill>
                <a:latin typeface="Calibri "/>
                <a:cs typeface="Segoe UI" panose="020B0502040204020203" pitchFamily="34" charset="0"/>
              </a:rPr>
              <a:t> </a:t>
            </a:r>
            <a:r>
              <a:rPr lang="en-US" altLang="en-US" sz="2400" b="1" dirty="0" smtClean="0">
                <a:solidFill>
                  <a:schemeClr val="tx1"/>
                </a:solidFill>
                <a:latin typeface="Calibri "/>
                <a:cs typeface="Segoe UI" panose="020B0502040204020203" pitchFamily="34" charset="0"/>
              </a:rPr>
              <a:t>  </a:t>
            </a:r>
            <a:r>
              <a:rPr lang="en-US" altLang="en-US" sz="2400" dirty="0" smtClean="0">
                <a:solidFill>
                  <a:schemeClr val="tx1"/>
                </a:solidFill>
                <a:latin typeface="Calibri "/>
                <a:cs typeface="Segoe UI" panose="020B0502040204020203" pitchFamily="34" charset="0"/>
                <a:hlinkClick r:id="rId3"/>
              </a:rPr>
              <a:t>https</a:t>
            </a:r>
            <a:r>
              <a:rPr lang="en-US" altLang="en-US" sz="2400" dirty="0">
                <a:solidFill>
                  <a:schemeClr val="tx1"/>
                </a:solidFill>
                <a:latin typeface="Calibri "/>
                <a:cs typeface="Segoe UI" panose="020B0502040204020203" pitchFamily="34" charset="0"/>
                <a:hlinkClick r:id="rId3"/>
              </a:rPr>
              <a:t>://reachwater.org.uk/</a:t>
            </a:r>
            <a:r>
              <a:rPr lang="en-US" altLang="en-US" sz="2400" dirty="0">
                <a:solidFill>
                  <a:schemeClr val="tx1"/>
                </a:solidFill>
                <a:latin typeface="Calibri "/>
                <a:cs typeface="Segoe UI" panose="020B0502040204020203" pitchFamily="34" charset="0"/>
              </a:rPr>
              <a:t> </a:t>
            </a:r>
          </a:p>
          <a:p>
            <a:pPr marL="0" indent="0">
              <a:buNone/>
            </a:pPr>
            <a:endParaRPr lang="en-US" altLang="en-US" sz="2800" b="1" dirty="0">
              <a:solidFill>
                <a:schemeClr val="tx1"/>
              </a:solidFill>
              <a:latin typeface="Calibri "/>
              <a:cs typeface="Segoe UI" panose="020B0502040204020203" pitchFamily="34" charset="0"/>
            </a:endParaRPr>
          </a:p>
          <a:p>
            <a:pPr marL="0" indent="0">
              <a:buNone/>
            </a:pPr>
            <a:r>
              <a:rPr lang="en-US" altLang="en-US" sz="2400" b="1" dirty="0" smtClean="0">
                <a:solidFill>
                  <a:schemeClr val="tx1"/>
                </a:solidFill>
                <a:latin typeface="Calibri "/>
                <a:cs typeface="Segoe UI" panose="020B0502040204020203" pitchFamily="34" charset="0"/>
              </a:rPr>
              <a:t>REACH contact: </a:t>
            </a:r>
            <a:endParaRPr lang="en-US" altLang="en-US" sz="2400" b="1" dirty="0">
              <a:solidFill>
                <a:schemeClr val="tx1"/>
              </a:solidFill>
              <a:latin typeface="Calibri "/>
              <a:cs typeface="Segoe UI" panose="020B0502040204020203" pitchFamily="34" charset="0"/>
            </a:endParaRPr>
          </a:p>
          <a:p>
            <a:pPr marL="0" indent="0">
              <a:buNone/>
            </a:pPr>
            <a:r>
              <a:rPr lang="en-US" altLang="en-US" sz="2400" dirty="0" smtClean="0">
                <a:solidFill>
                  <a:schemeClr val="tx1"/>
                </a:solidFill>
                <a:latin typeface="Calibri "/>
                <a:cs typeface="Segoe UI" panose="020B0502040204020203" pitchFamily="34" charset="0"/>
              </a:rPr>
              <a:t>   </a:t>
            </a:r>
            <a:r>
              <a:rPr lang="de-CH" sz="2400" dirty="0">
                <a:solidFill>
                  <a:schemeClr val="tx1"/>
                </a:solidFill>
                <a:latin typeface="Calibri "/>
                <a:cs typeface="Segoe UI" panose="020B0502040204020203" pitchFamily="34" charset="0"/>
              </a:rPr>
              <a:t>Alice </a:t>
            </a:r>
            <a:r>
              <a:rPr lang="de-CH" sz="2400" dirty="0" smtClean="0">
                <a:solidFill>
                  <a:schemeClr val="tx1"/>
                </a:solidFill>
                <a:latin typeface="Calibri "/>
                <a:cs typeface="Segoe UI" panose="020B0502040204020203" pitchFamily="34" charset="0"/>
              </a:rPr>
              <a:t>Chautard - </a:t>
            </a:r>
            <a:r>
              <a:rPr lang="de-CH" sz="2400" dirty="0" smtClean="0">
                <a:solidFill>
                  <a:schemeClr val="tx1"/>
                </a:solidFill>
                <a:latin typeface="Calibri "/>
                <a:cs typeface="Segoe UI" panose="020B0502040204020203" pitchFamily="34" charset="0"/>
                <a:hlinkClick r:id="rId4"/>
              </a:rPr>
              <a:t>alice.chautard@ouce.ox.ac.uk</a:t>
            </a:r>
            <a:endParaRPr lang="de-CH" sz="2400" dirty="0">
              <a:solidFill>
                <a:schemeClr val="tx1"/>
              </a:solidFill>
              <a:latin typeface="Calibri "/>
              <a:cs typeface="Segoe UI" panose="020B0502040204020203" pitchFamily="34" charset="0"/>
            </a:endParaRPr>
          </a:p>
          <a:p>
            <a:pPr marL="0" indent="0">
              <a:buNone/>
            </a:pPr>
            <a:r>
              <a:rPr lang="en-US" altLang="en-US" sz="2400" b="1" dirty="0">
                <a:solidFill>
                  <a:schemeClr val="tx1"/>
                </a:solidFill>
                <a:latin typeface="Calibri "/>
                <a:cs typeface="Segoe UI" panose="020B0502040204020203" pitchFamily="34" charset="0"/>
              </a:rPr>
              <a:t>  </a:t>
            </a:r>
            <a:endParaRPr lang="en-US" altLang="en-US" sz="2400" b="1" dirty="0" smtClean="0">
              <a:solidFill>
                <a:schemeClr val="tx1"/>
              </a:solidFill>
              <a:latin typeface="Calibri "/>
              <a:cs typeface="Segoe UI" panose="020B0502040204020203" pitchFamily="34" charset="0"/>
            </a:endParaRPr>
          </a:p>
          <a:p>
            <a:pPr marL="0" indent="0">
              <a:buNone/>
            </a:pPr>
            <a:r>
              <a:rPr lang="en-US" altLang="en-US" sz="2800" b="1" dirty="0">
                <a:solidFill>
                  <a:schemeClr val="tx1"/>
                </a:solidFill>
                <a:latin typeface="Calibri "/>
                <a:cs typeface="Segoe UI" panose="020B0502040204020203" pitchFamily="34" charset="0"/>
              </a:rPr>
              <a:t>Join the virtual community: </a:t>
            </a:r>
          </a:p>
          <a:p>
            <a:pPr marL="0" indent="0">
              <a:buNone/>
            </a:pPr>
            <a:r>
              <a:rPr lang="en-US" altLang="en-US" sz="2800" dirty="0" smtClean="0">
                <a:solidFill>
                  <a:schemeClr val="tx1"/>
                </a:solidFill>
                <a:latin typeface="Calibri "/>
                <a:cs typeface="Segoe UI" panose="020B0502040204020203" pitchFamily="34" charset="0"/>
              </a:rPr>
              <a:t>   </a:t>
            </a:r>
            <a:r>
              <a:rPr lang="en-US" altLang="en-US" sz="2400" dirty="0">
                <a:solidFill>
                  <a:schemeClr val="tx1"/>
                </a:solidFill>
                <a:latin typeface="Calibri "/>
                <a:cs typeface="Segoe UI" panose="020B0502040204020203" pitchFamily="34" charset="0"/>
                <a:hlinkClick r:id="rId5"/>
              </a:rPr>
              <a:t>https://dgroups.org/rwsn/sustainable_services_rwsn</a:t>
            </a:r>
            <a:endParaRPr lang="en-US" altLang="en-US" sz="2400" dirty="0">
              <a:solidFill>
                <a:schemeClr val="tx1"/>
              </a:solidFill>
              <a:latin typeface="Calibri "/>
              <a:cs typeface="Segoe UI" panose="020B0502040204020203" pitchFamily="34" charset="0"/>
            </a:endParaRPr>
          </a:p>
          <a:p>
            <a:pPr marL="0" indent="0">
              <a:buNone/>
            </a:pPr>
            <a:endParaRPr lang="en-US" altLang="en-US" sz="2400" b="1" dirty="0">
              <a:solidFill>
                <a:schemeClr val="tx1"/>
              </a:solidFill>
              <a:latin typeface="Calibri "/>
              <a:cs typeface="Segoe UI" panose="020B0502040204020203" pitchFamily="34" charset="0"/>
            </a:endParaRPr>
          </a:p>
          <a:p>
            <a:pPr marL="0" indent="0">
              <a:buNone/>
            </a:pPr>
            <a:r>
              <a:rPr lang="en-US" altLang="en-US" sz="2400" b="1" dirty="0">
                <a:solidFill>
                  <a:schemeClr val="tx1"/>
                </a:solidFill>
                <a:latin typeface="Calibri "/>
                <a:cs typeface="Segoe UI" panose="020B0502040204020203" pitchFamily="34" charset="0"/>
              </a:rPr>
              <a:t>You missed a webinar or want to review </a:t>
            </a:r>
            <a:r>
              <a:rPr lang="en-US" altLang="en-US" sz="2400" b="1" dirty="0" smtClean="0">
                <a:solidFill>
                  <a:schemeClr val="tx1"/>
                </a:solidFill>
                <a:latin typeface="Calibri "/>
                <a:cs typeface="Segoe UI" panose="020B0502040204020203" pitchFamily="34" charset="0"/>
              </a:rPr>
              <a:t>it? </a:t>
            </a:r>
          </a:p>
          <a:p>
            <a:pPr marL="0" indent="0">
              <a:buNone/>
            </a:pPr>
            <a:r>
              <a:rPr lang="en-US" altLang="en-US" sz="2400" dirty="0">
                <a:solidFill>
                  <a:schemeClr val="tx1"/>
                </a:solidFill>
                <a:latin typeface="Calibri "/>
                <a:cs typeface="Segoe UI" panose="020B0502040204020203" pitchFamily="34" charset="0"/>
              </a:rPr>
              <a:t> </a:t>
            </a:r>
            <a:r>
              <a:rPr lang="en-US" altLang="en-US" sz="2400" dirty="0" smtClean="0">
                <a:solidFill>
                  <a:schemeClr val="tx1"/>
                </a:solidFill>
                <a:latin typeface="Calibri "/>
                <a:cs typeface="Segoe UI" panose="020B0502040204020203" pitchFamily="34" charset="0"/>
              </a:rPr>
              <a:t>   </a:t>
            </a:r>
            <a:r>
              <a:rPr lang="en-US" altLang="en-US" sz="2400" dirty="0">
                <a:solidFill>
                  <a:schemeClr val="tx1"/>
                </a:solidFill>
                <a:latin typeface="Calibri "/>
                <a:cs typeface="Segoe UI" panose="020B0502040204020203" pitchFamily="34" charset="0"/>
                <a:hlinkClick r:id="rId6"/>
              </a:rPr>
              <a:t>https://vimeo.com/channels/rwsnwebinars</a:t>
            </a:r>
            <a:r>
              <a:rPr lang="en-US" altLang="en-US" sz="2400" dirty="0">
                <a:solidFill>
                  <a:schemeClr val="tx1"/>
                </a:solidFill>
                <a:latin typeface="Calibri "/>
                <a:cs typeface="Segoe UI" panose="020B0502040204020203" pitchFamily="34" charset="0"/>
              </a:rPr>
              <a:t> </a:t>
            </a:r>
          </a:p>
        </p:txBody>
      </p:sp>
      <p:pic>
        <p:nvPicPr>
          <p:cNvPr id="6" name="Picture 5" descr="Image result for reach water security"/>
          <p:cNvPicPr>
            <a:picLocks noChangeAspect="1" noChangeArrowheads="1"/>
          </p:cNvPicPr>
          <p:nvPr/>
        </p:nvPicPr>
        <p:blipFill rotWithShape="1">
          <a:blip r:embed="rId7">
            <a:extLst>
              <a:ext uri="{28A0092B-C50C-407E-A947-70E740481C1C}">
                <a14:useLocalDpi xmlns:a14="http://schemas.microsoft.com/office/drawing/2010/main" val="0"/>
              </a:ext>
            </a:extLst>
          </a:blip>
          <a:srcRect l="31438" t="11018" r="31742" b="62220"/>
          <a:stretch/>
        </p:blipFill>
        <p:spPr bwMode="auto">
          <a:xfrm>
            <a:off x="6156176" y="2276872"/>
            <a:ext cx="2017564" cy="855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640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F4B212C8-9C5F-4D93-99DB-BDB9B7F554B0}"/>
              </a:ext>
            </a:extLst>
          </p:cNvPr>
          <p:cNvGraphicFramePr>
            <a:graphicFrameLocks noGrp="1"/>
          </p:cNvGraphicFramePr>
          <p:nvPr>
            <p:extLst>
              <p:ext uri="{D42A27DB-BD31-4B8C-83A1-F6EECF244321}">
                <p14:modId xmlns:p14="http://schemas.microsoft.com/office/powerpoint/2010/main" val="3582475605"/>
              </p:ext>
            </p:extLst>
          </p:nvPr>
        </p:nvGraphicFramePr>
        <p:xfrm>
          <a:off x="660377" y="1844824"/>
          <a:ext cx="7870836" cy="3557505"/>
        </p:xfrm>
        <a:graphic>
          <a:graphicData uri="http://schemas.openxmlformats.org/drawingml/2006/table">
            <a:tbl>
              <a:tblPr firstRow="1" firstCol="1" bandRow="1">
                <a:tableStyleId>{72833802-FEF1-4C79-8D5D-14CF1EAF98D9}</a:tableStyleId>
              </a:tblPr>
              <a:tblGrid>
                <a:gridCol w="775458">
                  <a:extLst>
                    <a:ext uri="{9D8B030D-6E8A-4147-A177-3AD203B41FA5}">
                      <a16:colId xmlns:a16="http://schemas.microsoft.com/office/drawing/2014/main" val="20000"/>
                    </a:ext>
                  </a:extLst>
                </a:gridCol>
                <a:gridCol w="5672309">
                  <a:extLst>
                    <a:ext uri="{9D8B030D-6E8A-4147-A177-3AD203B41FA5}">
                      <a16:colId xmlns:a16="http://schemas.microsoft.com/office/drawing/2014/main" val="20001"/>
                    </a:ext>
                  </a:extLst>
                </a:gridCol>
                <a:gridCol w="1423069">
                  <a:extLst>
                    <a:ext uri="{9D8B030D-6E8A-4147-A177-3AD203B41FA5}">
                      <a16:colId xmlns:a16="http://schemas.microsoft.com/office/drawing/2014/main" val="84342631"/>
                    </a:ext>
                  </a:extLst>
                </a:gridCol>
              </a:tblGrid>
              <a:tr h="648072">
                <a:tc>
                  <a:txBody>
                    <a:bodyPr/>
                    <a:lstStyle/>
                    <a:p>
                      <a:pPr>
                        <a:lnSpc>
                          <a:spcPct val="115000"/>
                        </a:lnSpc>
                        <a:spcAft>
                          <a:spcPts val="0"/>
                        </a:spcAft>
                      </a:pPr>
                      <a:endParaRPr lang="en-GB" sz="1800" dirty="0">
                        <a:effectLst/>
                        <a:latin typeface="Segoe UI" panose="020B0502040204020203" pitchFamily="34" charset="0"/>
                        <a:ea typeface="Calibri"/>
                        <a:cs typeface="Segoe UI" panose="020B0502040204020203" pitchFamily="34" charset="0"/>
                      </a:endParaRPr>
                    </a:p>
                  </a:txBody>
                  <a:tcPr marL="68580" marR="68580" marT="0" marB="0"/>
                </a:tc>
                <a:tc>
                  <a:txBody>
                    <a:bodyPr/>
                    <a:lstStyle/>
                    <a:p>
                      <a:pPr>
                        <a:lnSpc>
                          <a:spcPct val="115000"/>
                        </a:lnSpc>
                        <a:spcAft>
                          <a:spcPts val="0"/>
                        </a:spcAft>
                      </a:pPr>
                      <a:r>
                        <a:rPr lang="de-DE" sz="1400" dirty="0" smtClean="0"/>
                        <a:t>Webinars </a:t>
                      </a:r>
                      <a:r>
                        <a:rPr lang="de-DE" sz="1400" dirty="0" err="1" smtClean="0"/>
                        <a:t>start</a:t>
                      </a:r>
                      <a:r>
                        <a:rPr lang="de-DE" sz="1400" dirty="0" smtClean="0"/>
                        <a:t> in English @ 14.30 CET </a:t>
                      </a:r>
                      <a:endParaRPr lang="en-GB" sz="1400" b="1" kern="1200" dirty="0">
                        <a:solidFill>
                          <a:schemeClr val="bg1"/>
                        </a:solidFill>
                        <a:effectLst/>
                        <a:latin typeface="+mn-lt"/>
                        <a:ea typeface="+mn-ea"/>
                        <a:cs typeface="+mn-cs"/>
                      </a:endParaRPr>
                    </a:p>
                  </a:txBody>
                  <a:tcPr marL="68580" marR="68580" marT="0" marB="0"/>
                </a:tc>
                <a:tc>
                  <a:txBody>
                    <a:bodyPr/>
                    <a:lstStyle/>
                    <a:p>
                      <a:pPr>
                        <a:lnSpc>
                          <a:spcPct val="115000"/>
                        </a:lnSpc>
                        <a:spcAft>
                          <a:spcPts val="0"/>
                        </a:spcAft>
                      </a:pPr>
                      <a:r>
                        <a:rPr lang="en-GB" sz="1400" b="1" kern="1200" dirty="0">
                          <a:solidFill>
                            <a:schemeClr val="bg1"/>
                          </a:solidFill>
                          <a:effectLst/>
                          <a:latin typeface="+mn-lt"/>
                          <a:ea typeface="+mn-ea"/>
                          <a:cs typeface="+mn-cs"/>
                        </a:rPr>
                        <a:t>2</a:t>
                      </a:r>
                      <a:r>
                        <a:rPr lang="en-GB" sz="1400" b="1" kern="1200" baseline="30000" dirty="0">
                          <a:solidFill>
                            <a:schemeClr val="bg1"/>
                          </a:solidFill>
                          <a:effectLst/>
                          <a:latin typeface="+mn-lt"/>
                          <a:ea typeface="+mn-ea"/>
                          <a:cs typeface="+mn-cs"/>
                        </a:rPr>
                        <a:t>nd</a:t>
                      </a:r>
                      <a:r>
                        <a:rPr lang="en-GB" sz="1400" b="1" kern="1200" dirty="0">
                          <a:solidFill>
                            <a:schemeClr val="bg1"/>
                          </a:solidFill>
                          <a:effectLst/>
                          <a:latin typeface="+mn-lt"/>
                          <a:ea typeface="+mn-ea"/>
                          <a:cs typeface="+mn-cs"/>
                        </a:rPr>
                        <a:t> </a:t>
                      </a:r>
                      <a:r>
                        <a:rPr lang="en-GB" sz="1400" b="1" kern="1200" dirty="0" smtClean="0">
                          <a:solidFill>
                            <a:schemeClr val="bg1"/>
                          </a:solidFill>
                          <a:effectLst/>
                          <a:latin typeface="+mn-lt"/>
                          <a:ea typeface="+mn-ea"/>
                          <a:cs typeface="+mn-cs"/>
                        </a:rPr>
                        <a:t>Language</a:t>
                      </a:r>
                    </a:p>
                    <a:p>
                      <a:pPr marL="0" marR="0" lvl="0" indent="0" algn="l" defTabSz="685800" rtl="0" eaLnBrk="1" fontAlgn="auto" latinLnBrk="0" hangingPunct="1">
                        <a:lnSpc>
                          <a:spcPct val="115000"/>
                        </a:lnSpc>
                        <a:spcBef>
                          <a:spcPts val="0"/>
                        </a:spcBef>
                        <a:spcAft>
                          <a:spcPts val="0"/>
                        </a:spcAft>
                        <a:buClrTx/>
                        <a:buSzTx/>
                        <a:buFontTx/>
                        <a:buNone/>
                        <a:tabLst/>
                        <a:defRPr/>
                      </a:pPr>
                      <a:r>
                        <a:rPr lang="en-GB" sz="1100" dirty="0" err="1" smtClean="0">
                          <a:solidFill>
                            <a:schemeClr val="bg2">
                              <a:lumMod val="90000"/>
                            </a:schemeClr>
                          </a:solidFill>
                        </a:rPr>
                        <a:t>Français</a:t>
                      </a:r>
                      <a:r>
                        <a:rPr lang="en-GB" sz="1100" dirty="0" smtClean="0">
                          <a:solidFill>
                            <a:schemeClr val="bg2">
                              <a:lumMod val="90000"/>
                            </a:schemeClr>
                          </a:solidFill>
                        </a:rPr>
                        <a:t> @ 11.00 CET  </a:t>
                      </a:r>
                      <a:r>
                        <a:rPr lang="en-GB" sz="1100" dirty="0" smtClean="0">
                          <a:solidFill>
                            <a:schemeClr val="bg2">
                              <a:lumMod val="50000"/>
                            </a:schemeClr>
                          </a:solidFill>
                        </a:rPr>
                        <a:t>  </a:t>
                      </a:r>
                      <a:r>
                        <a:rPr lang="de-DE" sz="1100" dirty="0" smtClean="0">
                          <a:solidFill>
                            <a:schemeClr val="bg2">
                              <a:lumMod val="50000"/>
                            </a:schemeClr>
                          </a:solidFill>
                        </a:rPr>
                        <a:t> </a:t>
                      </a:r>
                      <a:r>
                        <a:rPr lang="de-DE" sz="1100" dirty="0" err="1" smtClean="0">
                          <a:solidFill>
                            <a:schemeClr val="accent6">
                              <a:lumMod val="40000"/>
                              <a:lumOff val="60000"/>
                            </a:schemeClr>
                          </a:solidFill>
                        </a:rPr>
                        <a:t>Español</a:t>
                      </a:r>
                      <a:r>
                        <a:rPr lang="de-DE" sz="1100" dirty="0" smtClean="0">
                          <a:solidFill>
                            <a:schemeClr val="accent6">
                              <a:lumMod val="40000"/>
                              <a:lumOff val="60000"/>
                            </a:schemeClr>
                          </a:solidFill>
                        </a:rPr>
                        <a:t> @ 16.30 CET</a:t>
                      </a:r>
                    </a:p>
                  </a:txBody>
                  <a:tcPr marL="68580" marR="68580" marT="0" marB="0"/>
                </a:tc>
                <a:extLst>
                  <a:ext uri="{0D108BD9-81ED-4DB2-BD59-A6C34878D82A}">
                    <a16:rowId xmlns:a16="http://schemas.microsoft.com/office/drawing/2014/main" val="10000"/>
                  </a:ext>
                </a:extLst>
              </a:tr>
              <a:tr h="296886">
                <a:tc>
                  <a:txBody>
                    <a:bodyPr/>
                    <a:lstStyle/>
                    <a:p>
                      <a:pPr>
                        <a:lnSpc>
                          <a:spcPct val="115000"/>
                        </a:lnSpc>
                        <a:spcAft>
                          <a:spcPts val="0"/>
                        </a:spcAft>
                      </a:pPr>
                      <a:r>
                        <a:rPr lang="en-GB" sz="1400" dirty="0">
                          <a:effectLst/>
                        </a:rPr>
                        <a:t>16 Apr </a:t>
                      </a:r>
                      <a:endParaRPr lang="en-GB" sz="1800" dirty="0">
                        <a:effectLst/>
                        <a:latin typeface="Segoe UI" panose="020B0502040204020203" pitchFamily="34" charset="0"/>
                        <a:ea typeface="Calibri"/>
                        <a:cs typeface="Segoe UI" panose="020B0502040204020203" pitchFamily="34" charset="0"/>
                      </a:endParaRPr>
                    </a:p>
                  </a:txBody>
                  <a:tcPr marL="68580" marR="68580" marT="0" marB="0">
                    <a:solidFill>
                      <a:schemeClr val="bg1">
                        <a:lumMod val="95000"/>
                      </a:schemeClr>
                    </a:solidFill>
                  </a:tcPr>
                </a:tc>
                <a:tc>
                  <a:txBody>
                    <a:bodyPr/>
                    <a:lstStyle/>
                    <a:p>
                      <a:pPr>
                        <a:lnSpc>
                          <a:spcPct val="115000"/>
                        </a:lnSpc>
                        <a:spcAft>
                          <a:spcPts val="0"/>
                        </a:spcAft>
                      </a:pPr>
                      <a:r>
                        <a:rPr lang="en-US" sz="1600" dirty="0">
                          <a:effectLst/>
                        </a:rPr>
                        <a:t>“Leave no one behind” - What does it mean for rural water supply?</a:t>
                      </a:r>
                      <a:endParaRPr lang="en-GB" sz="1600" dirty="0">
                        <a:effectLst/>
                        <a:latin typeface="Segoe UI" panose="020B0502040204020203" pitchFamily="34" charset="0"/>
                        <a:cs typeface="Segoe UI" panose="020B0502040204020203" pitchFamily="34" charset="0"/>
                      </a:endParaRPr>
                    </a:p>
                  </a:txBody>
                  <a:tcPr marL="68580" marR="68580" marT="0" marB="0">
                    <a:solidFill>
                      <a:schemeClr val="bg1">
                        <a:lumMod val="95000"/>
                      </a:schemeClr>
                    </a:solidFill>
                  </a:tcPr>
                </a:tc>
                <a:tc>
                  <a:txBody>
                    <a:bodyPr/>
                    <a:lstStyle/>
                    <a:p>
                      <a:pPr>
                        <a:lnSpc>
                          <a:spcPct val="115000"/>
                        </a:lnSpc>
                        <a:spcAft>
                          <a:spcPts val="0"/>
                        </a:spcAft>
                      </a:pPr>
                      <a:r>
                        <a:rPr lang="en-GB" sz="1400" kern="1200" dirty="0">
                          <a:solidFill>
                            <a:schemeClr val="bg2">
                              <a:lumMod val="50000"/>
                            </a:schemeClr>
                          </a:solidFill>
                          <a:effectLst/>
                          <a:latin typeface="+mn-lt"/>
                          <a:ea typeface="+mn-ea"/>
                          <a:cs typeface="+mn-cs"/>
                        </a:rPr>
                        <a:t>Français</a:t>
                      </a:r>
                    </a:p>
                  </a:txBody>
                  <a:tcPr marL="68580" marR="68580" marT="0" marB="0">
                    <a:solidFill>
                      <a:schemeClr val="bg1">
                        <a:lumMod val="95000"/>
                      </a:schemeClr>
                    </a:solidFill>
                  </a:tcPr>
                </a:tc>
                <a:extLst>
                  <a:ext uri="{0D108BD9-81ED-4DB2-BD59-A6C34878D82A}">
                    <a16:rowId xmlns:a16="http://schemas.microsoft.com/office/drawing/2014/main" val="2847175190"/>
                  </a:ext>
                </a:extLst>
              </a:tr>
              <a:tr h="296886">
                <a:tc>
                  <a:txBody>
                    <a:bodyPr/>
                    <a:lstStyle/>
                    <a:p>
                      <a:pPr>
                        <a:lnSpc>
                          <a:spcPct val="115000"/>
                        </a:lnSpc>
                        <a:spcAft>
                          <a:spcPts val="0"/>
                        </a:spcAft>
                      </a:pPr>
                      <a:r>
                        <a:rPr lang="en-GB" sz="1400" dirty="0">
                          <a:effectLst/>
                        </a:rPr>
                        <a:t>23 Apr   </a:t>
                      </a:r>
                      <a:endParaRPr lang="en-GB" sz="1800" dirty="0">
                        <a:effectLst/>
                        <a:latin typeface="Segoe UI" panose="020B0502040204020203" pitchFamily="34" charset="0"/>
                        <a:ea typeface="Calibri"/>
                        <a:cs typeface="Segoe UI" panose="020B0502040204020203" pitchFamily="34" charset="0"/>
                      </a:endParaRPr>
                    </a:p>
                  </a:txBody>
                  <a:tcPr marL="68580" marR="68580" marT="0" marB="0"/>
                </a:tc>
                <a:tc>
                  <a:txBody>
                    <a:bodyPr/>
                    <a:lstStyle/>
                    <a:p>
                      <a:pPr>
                        <a:lnSpc>
                          <a:spcPct val="115000"/>
                        </a:lnSpc>
                        <a:spcAft>
                          <a:spcPts val="0"/>
                        </a:spcAft>
                      </a:pPr>
                      <a:r>
                        <a:rPr lang="en-US" sz="1600" dirty="0">
                          <a:effectLst/>
                        </a:rPr>
                        <a:t>How to reach all: practical examples of supported Self-supply.</a:t>
                      </a:r>
                      <a:endParaRPr lang="en-GB" sz="2000" dirty="0">
                        <a:effectLst/>
                        <a:latin typeface="Segoe UI" panose="020B0502040204020203" pitchFamily="34" charset="0"/>
                        <a:ea typeface="Calibri"/>
                        <a:cs typeface="Segoe UI" panose="020B0502040204020203" pitchFamily="34" charset="0"/>
                      </a:endParaRPr>
                    </a:p>
                  </a:txBody>
                  <a:tcPr marL="68580" marR="68580" marT="0" marB="0"/>
                </a:tc>
                <a:tc>
                  <a:txBody>
                    <a:bodyPr/>
                    <a:lstStyle/>
                    <a:p>
                      <a:pPr>
                        <a:lnSpc>
                          <a:spcPct val="115000"/>
                        </a:lnSpc>
                        <a:spcAft>
                          <a:spcPts val="0"/>
                        </a:spcAft>
                      </a:pPr>
                      <a:r>
                        <a:rPr lang="de-DE" sz="1400" kern="1200" dirty="0" err="1">
                          <a:solidFill>
                            <a:schemeClr val="accent5">
                              <a:lumMod val="75000"/>
                            </a:schemeClr>
                          </a:solidFill>
                          <a:effectLst/>
                          <a:latin typeface="+mn-lt"/>
                          <a:ea typeface="+mn-ea"/>
                          <a:cs typeface="+mn-cs"/>
                        </a:rPr>
                        <a:t>Español</a:t>
                      </a:r>
                      <a:endParaRPr lang="en-GB" sz="1400" kern="1200" dirty="0">
                        <a:solidFill>
                          <a:schemeClr val="accent5">
                            <a:lumMod val="75000"/>
                          </a:schemeClr>
                        </a:solidFill>
                        <a:effectLst/>
                        <a:latin typeface="+mn-lt"/>
                        <a:ea typeface="+mn-ea"/>
                        <a:cs typeface="+mn-cs"/>
                      </a:endParaRPr>
                    </a:p>
                  </a:txBody>
                  <a:tcPr marL="68580" marR="68580" marT="0" marB="0"/>
                </a:tc>
                <a:extLst>
                  <a:ext uri="{0D108BD9-81ED-4DB2-BD59-A6C34878D82A}">
                    <a16:rowId xmlns:a16="http://schemas.microsoft.com/office/drawing/2014/main" val="2224967639"/>
                  </a:ext>
                </a:extLst>
              </a:tr>
              <a:tr h="296886">
                <a:tc>
                  <a:txBody>
                    <a:bodyPr/>
                    <a:lstStyle/>
                    <a:p>
                      <a:pPr>
                        <a:lnSpc>
                          <a:spcPct val="115000"/>
                        </a:lnSpc>
                        <a:spcAft>
                          <a:spcPts val="0"/>
                        </a:spcAft>
                      </a:pPr>
                      <a:r>
                        <a:rPr lang="en-GB" sz="1400" dirty="0">
                          <a:effectLst/>
                        </a:rPr>
                        <a:t>30 Apr </a:t>
                      </a:r>
                      <a:endParaRPr lang="en-GB" sz="1800" dirty="0">
                        <a:effectLst/>
                        <a:latin typeface="Segoe UI" panose="020B0502040204020203" pitchFamily="34" charset="0"/>
                        <a:ea typeface="Calibri"/>
                        <a:cs typeface="Segoe UI" panose="020B0502040204020203" pitchFamily="34" charset="0"/>
                      </a:endParaRPr>
                    </a:p>
                  </a:txBody>
                  <a:tcPr marL="68580" marR="68580" marT="0" marB="0">
                    <a:solidFill>
                      <a:schemeClr val="bg1">
                        <a:lumMod val="95000"/>
                      </a:schemeClr>
                    </a:solidFill>
                  </a:tcPr>
                </a:tc>
                <a:tc>
                  <a:txBody>
                    <a:bodyPr/>
                    <a:lstStyle/>
                    <a:p>
                      <a:r>
                        <a:rPr lang="de-CH" sz="1600" kern="1200" dirty="0" smtClean="0">
                          <a:solidFill>
                            <a:schemeClr val="tx1"/>
                          </a:solidFill>
                          <a:effectLst/>
                          <a:latin typeface="+mn-lt"/>
                          <a:ea typeface="+mn-ea"/>
                          <a:cs typeface="+mn-cs"/>
                        </a:rPr>
                        <a:t>Water </a:t>
                      </a:r>
                      <a:r>
                        <a:rPr lang="de-CH" sz="1600" kern="1200" dirty="0" err="1" smtClean="0">
                          <a:solidFill>
                            <a:schemeClr val="tx1"/>
                          </a:solidFill>
                          <a:effectLst/>
                          <a:latin typeface="+mn-lt"/>
                          <a:ea typeface="+mn-ea"/>
                          <a:cs typeface="+mn-cs"/>
                        </a:rPr>
                        <a:t>justice</a:t>
                      </a:r>
                      <a:r>
                        <a:rPr lang="de-CH" sz="1600" kern="1200" dirty="0" smtClean="0">
                          <a:solidFill>
                            <a:schemeClr val="tx1"/>
                          </a:solidFill>
                          <a:effectLst/>
                          <a:latin typeface="+mn-lt"/>
                          <a:ea typeface="+mn-ea"/>
                          <a:cs typeface="+mn-cs"/>
                        </a:rPr>
                        <a:t>: </a:t>
                      </a:r>
                      <a:r>
                        <a:rPr lang="de-CH" sz="1600" kern="1200" dirty="0" err="1" smtClean="0">
                          <a:solidFill>
                            <a:schemeClr val="tx1"/>
                          </a:solidFill>
                          <a:effectLst/>
                          <a:latin typeface="+mn-lt"/>
                          <a:ea typeface="+mn-ea"/>
                          <a:cs typeface="+mn-cs"/>
                        </a:rPr>
                        <a:t>recognising</a:t>
                      </a:r>
                      <a:r>
                        <a:rPr lang="de-CH" sz="1600" kern="1200" dirty="0" smtClean="0">
                          <a:solidFill>
                            <a:schemeClr val="tx1"/>
                          </a:solidFill>
                          <a:effectLst/>
                          <a:latin typeface="+mn-lt"/>
                          <a:ea typeface="+mn-ea"/>
                          <a:cs typeface="+mn-cs"/>
                        </a:rPr>
                        <a:t> different </a:t>
                      </a:r>
                      <a:r>
                        <a:rPr lang="de-CH" sz="1600" kern="1200" dirty="0" err="1" smtClean="0">
                          <a:solidFill>
                            <a:schemeClr val="tx1"/>
                          </a:solidFill>
                          <a:effectLst/>
                          <a:latin typeface="+mn-lt"/>
                          <a:ea typeface="+mn-ea"/>
                          <a:cs typeface="+mn-cs"/>
                        </a:rPr>
                        <a:t>needs</a:t>
                      </a:r>
                      <a:r>
                        <a:rPr lang="de-CH" sz="1600" kern="1200" dirty="0" smtClean="0">
                          <a:solidFill>
                            <a:schemeClr val="tx1"/>
                          </a:solidFill>
                          <a:effectLst/>
                          <a:latin typeface="+mn-lt"/>
                          <a:ea typeface="+mn-ea"/>
                          <a:cs typeface="+mn-cs"/>
                        </a:rPr>
                        <a:t> and </a:t>
                      </a:r>
                      <a:r>
                        <a:rPr lang="de-CH" sz="1600" kern="1200" dirty="0" err="1" smtClean="0">
                          <a:solidFill>
                            <a:schemeClr val="tx1"/>
                          </a:solidFill>
                          <a:effectLst/>
                          <a:latin typeface="+mn-lt"/>
                          <a:ea typeface="+mn-ea"/>
                          <a:cs typeface="+mn-cs"/>
                        </a:rPr>
                        <a:t>practices</a:t>
                      </a:r>
                      <a:endParaRPr lang="de-CH" sz="1600" kern="1200" dirty="0">
                        <a:solidFill>
                          <a:schemeClr val="tx1"/>
                        </a:solidFill>
                        <a:effectLst/>
                        <a:latin typeface="+mn-lt"/>
                        <a:ea typeface="+mn-ea"/>
                        <a:cs typeface="+mn-cs"/>
                      </a:endParaRPr>
                    </a:p>
                  </a:txBody>
                  <a:tcPr marL="68580" marR="68580" marT="0" marB="0">
                    <a:solidFill>
                      <a:schemeClr val="bg1">
                        <a:lumMod val="95000"/>
                      </a:schemeClr>
                    </a:solidFill>
                  </a:tcPr>
                </a:tc>
                <a:tc>
                  <a:txBody>
                    <a:bodyPr/>
                    <a:lstStyle/>
                    <a:p>
                      <a:pPr>
                        <a:lnSpc>
                          <a:spcPct val="115000"/>
                        </a:lnSpc>
                        <a:spcAft>
                          <a:spcPts val="0"/>
                        </a:spcAft>
                      </a:pPr>
                      <a:r>
                        <a:rPr lang="en-GB" sz="1400" kern="1200" dirty="0">
                          <a:solidFill>
                            <a:schemeClr val="bg2">
                              <a:lumMod val="50000"/>
                            </a:schemeClr>
                          </a:solidFill>
                          <a:effectLst/>
                          <a:latin typeface="+mn-lt"/>
                          <a:ea typeface="+mn-ea"/>
                          <a:cs typeface="+mn-cs"/>
                        </a:rPr>
                        <a:t>Français</a:t>
                      </a:r>
                    </a:p>
                  </a:txBody>
                  <a:tcPr marL="68580" marR="68580" marT="0" marB="0">
                    <a:solidFill>
                      <a:schemeClr val="bg1">
                        <a:lumMod val="95000"/>
                      </a:schemeClr>
                    </a:solidFill>
                  </a:tcPr>
                </a:tc>
                <a:extLst>
                  <a:ext uri="{0D108BD9-81ED-4DB2-BD59-A6C34878D82A}">
                    <a16:rowId xmlns:a16="http://schemas.microsoft.com/office/drawing/2014/main" val="1531981489"/>
                  </a:ext>
                </a:extLst>
              </a:tr>
              <a:tr h="299745">
                <a:tc>
                  <a:txBody>
                    <a:bodyPr/>
                    <a:lstStyle/>
                    <a:p>
                      <a:pPr>
                        <a:lnSpc>
                          <a:spcPct val="115000"/>
                        </a:lnSpc>
                        <a:spcAft>
                          <a:spcPts val="0"/>
                        </a:spcAft>
                      </a:pPr>
                      <a:r>
                        <a:rPr lang="en-GB" sz="1400" dirty="0">
                          <a:effectLst/>
                        </a:rPr>
                        <a:t>07 May </a:t>
                      </a:r>
                      <a:endParaRPr lang="en-GB" sz="1800" dirty="0">
                        <a:effectLst/>
                        <a:latin typeface="Segoe UI" panose="020B0502040204020203" pitchFamily="34" charset="0"/>
                        <a:ea typeface="Calibri"/>
                        <a:cs typeface="Segoe UI" panose="020B0502040204020203" pitchFamily="34" charset="0"/>
                      </a:endParaRPr>
                    </a:p>
                  </a:txBody>
                  <a:tcPr marL="68580" marR="68580" marT="0" marB="0"/>
                </a:tc>
                <a:tc>
                  <a:txBody>
                    <a:bodyPr/>
                    <a:lstStyle/>
                    <a:p>
                      <a:pPr>
                        <a:lnSpc>
                          <a:spcPct val="115000"/>
                        </a:lnSpc>
                        <a:spcAft>
                          <a:spcPts val="0"/>
                        </a:spcAft>
                      </a:pPr>
                      <a:r>
                        <a:rPr lang="en-US" sz="1600" kern="1200" dirty="0" smtClean="0">
                          <a:solidFill>
                            <a:schemeClr val="tx1"/>
                          </a:solidFill>
                          <a:effectLst/>
                          <a:latin typeface="+mn-lt"/>
                          <a:ea typeface="+mn-ea"/>
                          <a:cs typeface="+mn-cs"/>
                        </a:rPr>
                        <a:t>Including water quality testing into routine monitoring</a:t>
                      </a:r>
                      <a:endParaRPr lang="en-GB" sz="1600" kern="1200" dirty="0">
                        <a:solidFill>
                          <a:schemeClr val="tx1"/>
                        </a:solidFill>
                        <a:effectLst/>
                        <a:latin typeface="+mn-lt"/>
                        <a:ea typeface="+mn-ea"/>
                        <a:cs typeface="+mn-cs"/>
                      </a:endParaRPr>
                    </a:p>
                  </a:txBody>
                  <a:tcPr marL="68580" marR="68580" marT="0" marB="0"/>
                </a:tc>
                <a:tc>
                  <a:txBody>
                    <a:bodyPr/>
                    <a:lstStyle/>
                    <a:p>
                      <a:pPr>
                        <a:lnSpc>
                          <a:spcPct val="115000"/>
                        </a:lnSpc>
                        <a:spcAft>
                          <a:spcPts val="0"/>
                        </a:spcAft>
                      </a:pPr>
                      <a:r>
                        <a:rPr lang="de-DE" sz="1400" kern="1200" dirty="0" err="1">
                          <a:solidFill>
                            <a:schemeClr val="accent5">
                              <a:lumMod val="75000"/>
                            </a:schemeClr>
                          </a:solidFill>
                          <a:effectLst/>
                          <a:latin typeface="+mn-lt"/>
                          <a:ea typeface="+mn-ea"/>
                          <a:cs typeface="+mn-cs"/>
                        </a:rPr>
                        <a:t>Español</a:t>
                      </a:r>
                      <a:endParaRPr lang="en-GB" sz="1400" kern="1200" dirty="0">
                        <a:solidFill>
                          <a:schemeClr val="accent5">
                            <a:lumMod val="75000"/>
                          </a:schemeClr>
                        </a:solidFill>
                        <a:effectLst/>
                        <a:latin typeface="+mn-lt"/>
                        <a:ea typeface="+mn-ea"/>
                        <a:cs typeface="+mn-cs"/>
                      </a:endParaRPr>
                    </a:p>
                  </a:txBody>
                  <a:tcPr marL="68580" marR="68580" marT="0" marB="0"/>
                </a:tc>
                <a:extLst>
                  <a:ext uri="{0D108BD9-81ED-4DB2-BD59-A6C34878D82A}">
                    <a16:rowId xmlns:a16="http://schemas.microsoft.com/office/drawing/2014/main" val="10004"/>
                  </a:ext>
                </a:extLst>
              </a:tr>
              <a:tr h="298683">
                <a:tc>
                  <a:txBody>
                    <a:bodyPr/>
                    <a:lstStyle/>
                    <a:p>
                      <a:pPr>
                        <a:lnSpc>
                          <a:spcPct val="115000"/>
                        </a:lnSpc>
                        <a:spcAft>
                          <a:spcPts val="0"/>
                        </a:spcAft>
                      </a:pPr>
                      <a:r>
                        <a:rPr lang="en-GB" sz="1400" dirty="0">
                          <a:effectLst/>
                        </a:rPr>
                        <a:t>14 May </a:t>
                      </a:r>
                      <a:endParaRPr lang="en-GB" sz="1800" dirty="0">
                        <a:effectLst/>
                        <a:latin typeface="Segoe UI" panose="020B0502040204020203" pitchFamily="34" charset="0"/>
                        <a:ea typeface="Calibri"/>
                        <a:cs typeface="Segoe UI" panose="020B0502040204020203" pitchFamily="34" charset="0"/>
                      </a:endParaRPr>
                    </a:p>
                  </a:txBody>
                  <a:tcPr marL="68580" marR="68580" marT="0" marB="0">
                    <a:solidFill>
                      <a:schemeClr val="bg1">
                        <a:lumMod val="95000"/>
                      </a:schemeClr>
                    </a:solidFill>
                  </a:tcPr>
                </a:tc>
                <a:tc>
                  <a:txBody>
                    <a:bodyPr/>
                    <a:lstStyle/>
                    <a:p>
                      <a:pPr>
                        <a:lnSpc>
                          <a:spcPct val="115000"/>
                        </a:lnSpc>
                        <a:spcAft>
                          <a:spcPts val="0"/>
                        </a:spcAft>
                      </a:pPr>
                      <a:r>
                        <a:rPr lang="en-US" sz="1600" kern="1200" dirty="0" smtClean="0">
                          <a:effectLst/>
                        </a:rPr>
                        <a:t>A </a:t>
                      </a:r>
                      <a:r>
                        <a:rPr lang="en-US" sz="1600" kern="1200" dirty="0">
                          <a:effectLst/>
                        </a:rPr>
                        <a:t>conversation about borehole drilling by private enterprises</a:t>
                      </a:r>
                      <a:endParaRPr lang="de-CH" sz="1600" kern="1200" dirty="0">
                        <a:solidFill>
                          <a:schemeClr val="dk1"/>
                        </a:solidFill>
                        <a:effectLst/>
                        <a:latin typeface="+mn-lt"/>
                        <a:ea typeface="+mn-ea"/>
                        <a:cs typeface="+mn-cs"/>
                      </a:endParaRPr>
                    </a:p>
                  </a:txBody>
                  <a:tcPr marL="48260" marR="48260" marT="0" marB="0">
                    <a:solidFill>
                      <a:schemeClr val="bg1">
                        <a:lumMod val="95000"/>
                      </a:schemeClr>
                    </a:solidFill>
                  </a:tcPr>
                </a:tc>
                <a:tc>
                  <a:txBody>
                    <a:bodyPr/>
                    <a:lstStyle/>
                    <a:p>
                      <a:pPr>
                        <a:lnSpc>
                          <a:spcPct val="115000"/>
                        </a:lnSpc>
                        <a:spcAft>
                          <a:spcPts val="0"/>
                        </a:spcAft>
                      </a:pPr>
                      <a:r>
                        <a:rPr lang="en-GB" sz="1400" kern="1200" dirty="0">
                          <a:solidFill>
                            <a:schemeClr val="bg2">
                              <a:lumMod val="50000"/>
                            </a:schemeClr>
                          </a:solidFill>
                          <a:effectLst/>
                          <a:latin typeface="+mn-lt"/>
                          <a:ea typeface="+mn-ea"/>
                          <a:cs typeface="+mn-cs"/>
                        </a:rPr>
                        <a:t>Français</a:t>
                      </a:r>
                    </a:p>
                  </a:txBody>
                  <a:tcPr marL="48260" marR="48260" marT="0" marB="0">
                    <a:solidFill>
                      <a:schemeClr val="bg1">
                        <a:lumMod val="95000"/>
                      </a:schemeClr>
                    </a:solidFill>
                  </a:tcPr>
                </a:tc>
                <a:extLst>
                  <a:ext uri="{0D108BD9-81ED-4DB2-BD59-A6C34878D82A}">
                    <a16:rowId xmlns:a16="http://schemas.microsoft.com/office/drawing/2014/main" val="10005"/>
                  </a:ext>
                </a:extLst>
              </a:tr>
              <a:tr h="298683">
                <a:tc>
                  <a:txBody>
                    <a:bodyPr/>
                    <a:lstStyle/>
                    <a:p>
                      <a:pPr>
                        <a:lnSpc>
                          <a:spcPct val="115000"/>
                        </a:lnSpc>
                        <a:spcAft>
                          <a:spcPts val="0"/>
                        </a:spcAft>
                      </a:pPr>
                      <a:r>
                        <a:rPr lang="en-GB" sz="1400" dirty="0">
                          <a:effectLst/>
                        </a:rPr>
                        <a:t>21 May </a:t>
                      </a:r>
                      <a:endParaRPr lang="en-GB" sz="1800" dirty="0">
                        <a:effectLst/>
                        <a:latin typeface="Segoe UI" panose="020B0502040204020203" pitchFamily="34" charset="0"/>
                        <a:ea typeface="Calibri"/>
                        <a:cs typeface="Segoe UI" panose="020B0502040204020203" pitchFamily="34" charset="0"/>
                      </a:endParaRPr>
                    </a:p>
                  </a:txBody>
                  <a:tcPr marL="68580" marR="68580" marT="0" marB="0"/>
                </a:tc>
                <a:tc>
                  <a:txBody>
                    <a:bodyPr/>
                    <a:lstStyle/>
                    <a:p>
                      <a:pPr>
                        <a:lnSpc>
                          <a:spcPct val="115000"/>
                        </a:lnSpc>
                        <a:spcAft>
                          <a:spcPts val="0"/>
                        </a:spcAft>
                      </a:pPr>
                      <a:r>
                        <a:rPr lang="en-US" sz="1600" kern="1200" dirty="0">
                          <a:effectLst/>
                        </a:rPr>
                        <a:t>Planning and Financing for Universal Access</a:t>
                      </a:r>
                      <a:endParaRPr lang="en-GB" sz="1600" kern="1200" dirty="0">
                        <a:solidFill>
                          <a:schemeClr val="dk1"/>
                        </a:solidFill>
                        <a:effectLst/>
                        <a:latin typeface="+mn-lt"/>
                        <a:ea typeface="+mn-ea"/>
                        <a:cs typeface="+mn-cs"/>
                      </a:endParaRPr>
                    </a:p>
                  </a:txBody>
                  <a:tcPr marL="68580" marR="68580" marT="0" marB="0"/>
                </a:tc>
                <a:tc>
                  <a:txBody>
                    <a:bodyPr/>
                    <a:lstStyle/>
                    <a:p>
                      <a:pPr>
                        <a:lnSpc>
                          <a:spcPct val="115000"/>
                        </a:lnSpc>
                        <a:spcAft>
                          <a:spcPts val="0"/>
                        </a:spcAft>
                      </a:pPr>
                      <a:r>
                        <a:rPr lang="en-GB" sz="1400" kern="1200" dirty="0" err="1" smtClean="0">
                          <a:solidFill>
                            <a:schemeClr val="bg2">
                              <a:lumMod val="50000"/>
                            </a:schemeClr>
                          </a:solidFill>
                          <a:effectLst/>
                          <a:latin typeface="+mn-lt"/>
                          <a:ea typeface="+mn-ea"/>
                          <a:cs typeface="+mn-cs"/>
                        </a:rPr>
                        <a:t>Français</a:t>
                      </a:r>
                      <a:endParaRPr lang="en-GB" sz="1400" kern="1200" dirty="0">
                        <a:solidFill>
                          <a:schemeClr val="bg2">
                            <a:lumMod val="50000"/>
                          </a:schemeClr>
                        </a:solidFill>
                        <a:effectLst/>
                        <a:latin typeface="+mn-lt"/>
                        <a:ea typeface="+mn-ea"/>
                        <a:cs typeface="+mn-cs"/>
                      </a:endParaRPr>
                    </a:p>
                  </a:txBody>
                  <a:tcPr marL="48260" marR="48260" marT="0" marB="0"/>
                </a:tc>
                <a:extLst>
                  <a:ext uri="{0D108BD9-81ED-4DB2-BD59-A6C34878D82A}">
                    <a16:rowId xmlns:a16="http://schemas.microsoft.com/office/drawing/2014/main" val="10006"/>
                  </a:ext>
                </a:extLst>
              </a:tr>
              <a:tr h="299102">
                <a:tc>
                  <a:txBody>
                    <a:bodyPr/>
                    <a:lstStyle/>
                    <a:p>
                      <a:pPr>
                        <a:lnSpc>
                          <a:spcPct val="115000"/>
                        </a:lnSpc>
                        <a:spcAft>
                          <a:spcPts val="0"/>
                        </a:spcAft>
                      </a:pPr>
                      <a:r>
                        <a:rPr lang="en-GB" sz="1400" b="1" kern="1200" dirty="0">
                          <a:solidFill>
                            <a:schemeClr val="tx1"/>
                          </a:solidFill>
                          <a:effectLst/>
                          <a:latin typeface="+mn-lt"/>
                          <a:ea typeface="+mn-ea"/>
                          <a:cs typeface="+mn-cs"/>
                        </a:rPr>
                        <a:t>28 May </a:t>
                      </a:r>
                    </a:p>
                  </a:txBody>
                  <a:tcPr marL="68580" marR="68580" marT="0" marB="0">
                    <a:solidFill>
                      <a:schemeClr val="bg1">
                        <a:lumMod val="95000"/>
                      </a:schemeClr>
                    </a:solidFill>
                  </a:tcPr>
                </a:tc>
                <a:tc>
                  <a:txBody>
                    <a:bodyPr/>
                    <a:lstStyle/>
                    <a:p>
                      <a:pPr>
                        <a:lnSpc>
                          <a:spcPct val="115000"/>
                        </a:lnSpc>
                        <a:spcAft>
                          <a:spcPts val="0"/>
                        </a:spcAft>
                      </a:pPr>
                      <a:r>
                        <a:rPr lang="en-US" sz="1600" kern="1200" dirty="0">
                          <a:solidFill>
                            <a:schemeClr val="tx1"/>
                          </a:solidFill>
                          <a:effectLst/>
                          <a:latin typeface="+mn-lt"/>
                          <a:ea typeface="+mn-ea"/>
                          <a:cs typeface="+mn-cs"/>
                        </a:rPr>
                        <a:t>Communicating groundwater-climate </a:t>
                      </a:r>
                      <a:r>
                        <a:rPr lang="en-US" sz="1600" kern="1200" dirty="0" err="1">
                          <a:solidFill>
                            <a:schemeClr val="tx1"/>
                          </a:solidFill>
                          <a:effectLst/>
                          <a:latin typeface="+mn-lt"/>
                          <a:ea typeface="+mn-ea"/>
                          <a:cs typeface="+mn-cs"/>
                        </a:rPr>
                        <a:t>behaviour</a:t>
                      </a:r>
                      <a:r>
                        <a:rPr lang="en-US" sz="1600" kern="1200" dirty="0">
                          <a:solidFill>
                            <a:schemeClr val="tx1"/>
                          </a:solidFill>
                          <a:effectLst/>
                          <a:latin typeface="+mn-lt"/>
                          <a:ea typeface="+mn-ea"/>
                          <a:cs typeface="+mn-cs"/>
                        </a:rPr>
                        <a:t> with African farmers</a:t>
                      </a:r>
                      <a:endParaRPr lang="en-GB" sz="1600" kern="1200" dirty="0">
                        <a:solidFill>
                          <a:schemeClr val="tx1"/>
                        </a:solidFill>
                        <a:effectLst/>
                        <a:latin typeface="+mn-lt"/>
                        <a:ea typeface="+mn-ea"/>
                        <a:cs typeface="+mn-cs"/>
                      </a:endParaRPr>
                    </a:p>
                  </a:txBody>
                  <a:tcPr marL="68580" marR="68580" marT="0" marB="0">
                    <a:solidFill>
                      <a:schemeClr val="bg1">
                        <a:lumMod val="95000"/>
                      </a:schemeClr>
                    </a:solidFill>
                  </a:tcPr>
                </a:tc>
                <a:tc>
                  <a:txBody>
                    <a:bodyPr/>
                    <a:lstStyle/>
                    <a:p>
                      <a:pPr>
                        <a:lnSpc>
                          <a:spcPct val="115000"/>
                        </a:lnSpc>
                        <a:spcAft>
                          <a:spcPts val="0"/>
                        </a:spcAft>
                      </a:pPr>
                      <a:r>
                        <a:rPr lang="en-GB" sz="1400" kern="1200" dirty="0">
                          <a:solidFill>
                            <a:schemeClr val="bg2">
                              <a:lumMod val="50000"/>
                            </a:schemeClr>
                          </a:solidFill>
                          <a:effectLst/>
                          <a:latin typeface="+mn-lt"/>
                          <a:ea typeface="+mn-ea"/>
                          <a:cs typeface="+mn-cs"/>
                        </a:rPr>
                        <a:t>Français</a:t>
                      </a:r>
                    </a:p>
                  </a:txBody>
                  <a:tcPr marL="68580" marR="68580" marT="0" marB="0">
                    <a:solidFill>
                      <a:schemeClr val="bg1">
                        <a:lumMod val="95000"/>
                      </a:schemeClr>
                    </a:solidFill>
                  </a:tcPr>
                </a:tc>
                <a:extLst>
                  <a:ext uri="{0D108BD9-81ED-4DB2-BD59-A6C34878D82A}">
                    <a16:rowId xmlns:a16="http://schemas.microsoft.com/office/drawing/2014/main" val="10007"/>
                  </a:ext>
                </a:extLst>
              </a:tr>
              <a:tr h="457253">
                <a:tc>
                  <a:txBody>
                    <a:bodyPr/>
                    <a:lstStyle/>
                    <a:p>
                      <a:pPr>
                        <a:lnSpc>
                          <a:spcPct val="115000"/>
                        </a:lnSpc>
                        <a:spcAft>
                          <a:spcPts val="0"/>
                        </a:spcAft>
                      </a:pPr>
                      <a:r>
                        <a:rPr lang="en-GB" sz="1400" b="1" kern="1200" dirty="0">
                          <a:solidFill>
                            <a:schemeClr val="tx1"/>
                          </a:solidFill>
                          <a:effectLst/>
                          <a:latin typeface="+mn-lt"/>
                          <a:ea typeface="+mn-ea"/>
                          <a:cs typeface="+mn-cs"/>
                        </a:rPr>
                        <a:t>4 Jun</a:t>
                      </a:r>
                    </a:p>
                  </a:txBody>
                  <a:tcPr marL="68580" marR="68580" marT="0" marB="0"/>
                </a:tc>
                <a:tc>
                  <a:txBody>
                    <a:bodyPr/>
                    <a:lstStyle/>
                    <a:p>
                      <a:pPr>
                        <a:lnSpc>
                          <a:spcPct val="115000"/>
                        </a:lnSpc>
                        <a:spcAft>
                          <a:spcPts val="0"/>
                        </a:spcAft>
                      </a:pPr>
                      <a:r>
                        <a:rPr lang="en-US" sz="1600" kern="1200" dirty="0">
                          <a:solidFill>
                            <a:schemeClr val="tx1"/>
                          </a:solidFill>
                          <a:effectLst/>
                          <a:latin typeface="+mn-lt"/>
                          <a:ea typeface="+mn-ea"/>
                          <a:cs typeface="+mn-cs"/>
                        </a:rPr>
                        <a:t>Hands-on! How do we implement “Leave no one behind” in rural water supply?</a:t>
                      </a:r>
                      <a:endParaRPr lang="en-GB" sz="1600" kern="1200" dirty="0">
                        <a:solidFill>
                          <a:schemeClr val="tx1"/>
                        </a:solidFill>
                        <a:effectLst/>
                        <a:latin typeface="+mn-lt"/>
                        <a:ea typeface="+mn-ea"/>
                        <a:cs typeface="+mn-cs"/>
                      </a:endParaRPr>
                    </a:p>
                  </a:txBody>
                  <a:tcPr marL="68580" marR="68580" marT="0" marB="0"/>
                </a:tc>
                <a:tc>
                  <a:txBody>
                    <a:bodyPr/>
                    <a:lstStyle/>
                    <a:p>
                      <a:pPr>
                        <a:lnSpc>
                          <a:spcPct val="115000"/>
                        </a:lnSpc>
                        <a:spcAft>
                          <a:spcPts val="0"/>
                        </a:spcAft>
                      </a:pPr>
                      <a:r>
                        <a:rPr lang="en-GB" sz="1400" kern="1200" dirty="0">
                          <a:solidFill>
                            <a:schemeClr val="bg2">
                              <a:lumMod val="50000"/>
                            </a:schemeClr>
                          </a:solidFill>
                          <a:effectLst/>
                          <a:latin typeface="+mn-lt"/>
                          <a:ea typeface="+mn-ea"/>
                          <a:cs typeface="+mn-cs"/>
                        </a:rPr>
                        <a:t>Français</a:t>
                      </a:r>
                    </a:p>
                  </a:txBody>
                  <a:tcPr marL="68580" marR="68580" marT="0" marB="0"/>
                </a:tc>
                <a:extLst>
                  <a:ext uri="{0D108BD9-81ED-4DB2-BD59-A6C34878D82A}">
                    <a16:rowId xmlns:a16="http://schemas.microsoft.com/office/drawing/2014/main" val="4162973385"/>
                  </a:ext>
                </a:extLst>
              </a:tr>
            </a:tbl>
          </a:graphicData>
        </a:graphic>
      </p:graphicFrame>
      <p:sp>
        <p:nvSpPr>
          <p:cNvPr id="11" name="Inhaltsplatzhalter 2">
            <a:extLst>
              <a:ext uri="{FF2B5EF4-FFF2-40B4-BE49-F238E27FC236}">
                <a16:creationId xmlns:a16="http://schemas.microsoft.com/office/drawing/2014/main" id="{70B21AF9-84A7-421F-9E39-B799F40C05BB}"/>
              </a:ext>
            </a:extLst>
          </p:cNvPr>
          <p:cNvSpPr txBox="1">
            <a:spLocks/>
          </p:cNvSpPr>
          <p:nvPr/>
        </p:nvSpPr>
        <p:spPr>
          <a:xfrm>
            <a:off x="644513" y="5661248"/>
            <a:ext cx="7886700" cy="523255"/>
          </a:xfrm>
          <a:prstGeom prst="rect">
            <a:avLst/>
          </a:prstGeom>
        </p:spPr>
        <p:txBody>
          <a:bodyPr vert="horz" lIns="91440" tIns="45720" rIns="91440" bIns="45720" rtlCol="0">
            <a:normAutofit fontScale="2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75000"/>
                    <a:lumOff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6400" b="1" dirty="0" smtClean="0">
                <a:solidFill>
                  <a:srgbClr val="6497BE"/>
                </a:solidFill>
              </a:rPr>
              <a:t>Register at </a:t>
            </a:r>
            <a:r>
              <a:rPr lang="en-GB" sz="6400" b="1" dirty="0">
                <a:solidFill>
                  <a:srgbClr val="000000"/>
                </a:solidFill>
                <a:cs typeface="Segoe UI" charset="0"/>
                <a:hlinkClick r:id="rId3"/>
              </a:rPr>
              <a:t>https://www.rural-water-supply.net/en/</a:t>
            </a:r>
            <a:endParaRPr lang="en-GB" sz="6400" b="1" dirty="0">
              <a:solidFill>
                <a:srgbClr val="000000"/>
              </a:solidFill>
              <a:cs typeface="Segoe UI" charset="0"/>
            </a:endParaRPr>
          </a:p>
          <a:p>
            <a:pPr marL="0" indent="0">
              <a:buNone/>
            </a:pPr>
            <a:r>
              <a:rPr lang="fr-FR" altLang="en-US" sz="6400" b="1" dirty="0" smtClean="0">
                <a:solidFill>
                  <a:srgbClr val="6497BE"/>
                </a:solidFill>
              </a:rPr>
              <a:t>To </a:t>
            </a:r>
            <a:r>
              <a:rPr lang="fr-FR" altLang="en-US" sz="6400" b="1" dirty="0" err="1" smtClean="0">
                <a:solidFill>
                  <a:srgbClr val="6497BE"/>
                </a:solidFill>
              </a:rPr>
              <a:t>view</a:t>
            </a:r>
            <a:r>
              <a:rPr lang="fr-FR" altLang="en-US" sz="6400" b="1" dirty="0" smtClean="0">
                <a:solidFill>
                  <a:srgbClr val="6497BE"/>
                </a:solidFill>
              </a:rPr>
              <a:t> </a:t>
            </a:r>
            <a:r>
              <a:rPr lang="fr-FR" altLang="en-US" sz="6400" b="1" dirty="0" err="1" smtClean="0">
                <a:solidFill>
                  <a:srgbClr val="6497BE"/>
                </a:solidFill>
              </a:rPr>
              <a:t>past</a:t>
            </a:r>
            <a:r>
              <a:rPr lang="fr-FR" altLang="en-US" sz="6400" b="1" dirty="0" smtClean="0">
                <a:solidFill>
                  <a:srgbClr val="6497BE"/>
                </a:solidFill>
              </a:rPr>
              <a:t> </a:t>
            </a:r>
            <a:r>
              <a:rPr lang="fr-FR" altLang="en-US" sz="6400" b="1" dirty="0" err="1" smtClean="0">
                <a:solidFill>
                  <a:srgbClr val="6497BE"/>
                </a:solidFill>
              </a:rPr>
              <a:t>webinar</a:t>
            </a:r>
            <a:r>
              <a:rPr lang="fr-FR" altLang="en-US" sz="6400" b="1" dirty="0" smtClean="0">
                <a:solidFill>
                  <a:srgbClr val="6497BE"/>
                </a:solidFill>
              </a:rPr>
              <a:t> </a:t>
            </a:r>
            <a:r>
              <a:rPr lang="fr-FR" altLang="en-US" sz="6400" b="1" dirty="0" err="1" smtClean="0">
                <a:solidFill>
                  <a:srgbClr val="6497BE"/>
                </a:solidFill>
              </a:rPr>
              <a:t>recordings</a:t>
            </a:r>
            <a:r>
              <a:rPr lang="fr-FR" altLang="en-US" sz="6400" b="1" dirty="0" smtClean="0">
                <a:solidFill>
                  <a:srgbClr val="6497BE"/>
                </a:solidFill>
              </a:rPr>
              <a:t> </a:t>
            </a:r>
            <a:r>
              <a:rPr lang="fr-FR" altLang="en-US" sz="6400" b="1" dirty="0" smtClean="0">
                <a:solidFill>
                  <a:srgbClr val="000000"/>
                </a:solidFill>
                <a:cs typeface="Segoe UI" charset="0"/>
                <a:hlinkClick r:id="rId4"/>
              </a:rPr>
              <a:t>https://vimeo.com/channels/rwsnwebinars</a:t>
            </a:r>
            <a:endParaRPr lang="fr-FR" altLang="en-US" sz="6400" b="1" dirty="0" smtClean="0">
              <a:solidFill>
                <a:srgbClr val="000000"/>
              </a:solidFill>
              <a:cs typeface="Segoe UI" charset="0"/>
            </a:endParaRPr>
          </a:p>
          <a:p>
            <a:pPr marL="0" indent="0">
              <a:buFont typeface="Arial" panose="020B0604020202020204" pitchFamily="34" charset="0"/>
              <a:buNone/>
            </a:pPr>
            <a:endParaRPr lang="en-GB" sz="2000" dirty="0">
              <a:solidFill>
                <a:schemeClr val="bg2">
                  <a:lumMod val="50000"/>
                </a:schemeClr>
              </a:solidFill>
            </a:endParaRPr>
          </a:p>
        </p:txBody>
      </p:sp>
      <p:sp>
        <p:nvSpPr>
          <p:cNvPr id="8" name="Titel 1">
            <a:extLst>
              <a:ext uri="{FF2B5EF4-FFF2-40B4-BE49-F238E27FC236}">
                <a16:creationId xmlns:a16="http://schemas.microsoft.com/office/drawing/2014/main" id="{6BF8B235-8506-4C3B-A214-3A9A81C1C68F}"/>
              </a:ext>
            </a:extLst>
          </p:cNvPr>
          <p:cNvSpPr txBox="1">
            <a:spLocks/>
          </p:cNvSpPr>
          <p:nvPr/>
        </p:nvSpPr>
        <p:spPr>
          <a:xfrm>
            <a:off x="539552" y="159221"/>
            <a:ext cx="7886700" cy="1325563"/>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4000" b="1" kern="1200">
                <a:solidFill>
                  <a:srgbClr val="6696BD"/>
                </a:solidFill>
                <a:latin typeface="+mj-lt"/>
                <a:ea typeface="+mj-ea"/>
                <a:cs typeface="+mj-cs"/>
              </a:defRPr>
            </a:lvl1pPr>
          </a:lstStyle>
          <a:p>
            <a:r>
              <a:rPr lang="en-US" sz="3000" dirty="0"/>
              <a:t>Webinar </a:t>
            </a:r>
            <a:r>
              <a:rPr lang="en-US" sz="3000" dirty="0" smtClean="0"/>
              <a:t>Series: </a:t>
            </a:r>
            <a:endParaRPr lang="en-US" sz="3000" dirty="0"/>
          </a:p>
          <a:p>
            <a:r>
              <a:rPr lang="en-US" sz="3800" dirty="0"/>
              <a:t>“Leave no one </a:t>
            </a:r>
            <a:r>
              <a:rPr lang="en-US" sz="3800" dirty="0" smtClean="0"/>
              <a:t>behind” </a:t>
            </a:r>
            <a:r>
              <a:rPr lang="en-US" sz="3800" dirty="0"/>
              <a:t>in rural water supply</a:t>
            </a:r>
            <a:endParaRPr lang="de-DE" sz="3800" dirty="0"/>
          </a:p>
        </p:txBody>
      </p:sp>
    </p:spTree>
    <p:extLst>
      <p:ext uri="{BB962C8B-B14F-4D97-AF65-F5344CB8AC3E}">
        <p14:creationId xmlns:p14="http://schemas.microsoft.com/office/powerpoint/2010/main" val="4005251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rot="16200000">
            <a:off x="4882812" y="359660"/>
            <a:ext cx="4738364" cy="38202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834" t="23889" r="13150" b="9637"/>
          <a:stretch/>
        </p:blipFill>
        <p:spPr>
          <a:xfrm>
            <a:off x="5417707" y="-27384"/>
            <a:ext cx="3744416" cy="4608512"/>
          </a:xfrm>
          <a:prstGeom prst="rect">
            <a:avLst/>
          </a:prstGeom>
        </p:spPr>
      </p:pic>
      <p:sp>
        <p:nvSpPr>
          <p:cNvPr id="20" name="TextBox 19"/>
          <p:cNvSpPr txBox="1"/>
          <p:nvPr/>
        </p:nvSpPr>
        <p:spPr>
          <a:xfrm>
            <a:off x="6695951" y="4396462"/>
            <a:ext cx="2388312" cy="184666"/>
          </a:xfrm>
          <a:prstGeom prst="rect">
            <a:avLst/>
          </a:prstGeom>
          <a:noFill/>
        </p:spPr>
        <p:txBody>
          <a:bodyPr wrap="square" rtlCol="0">
            <a:spAutoFit/>
          </a:bodyPr>
          <a:lstStyle/>
          <a:p>
            <a:pPr algn="r"/>
            <a:r>
              <a:rPr lang="en-GB" sz="600" dirty="0" smtClean="0"/>
              <a:t>Photo: </a:t>
            </a:r>
            <a:r>
              <a:rPr lang="en-GB" sz="600" dirty="0" err="1" smtClean="0"/>
              <a:t>Simavi</a:t>
            </a:r>
            <a:r>
              <a:rPr lang="en-GB" sz="600" dirty="0" smtClean="0"/>
              <a:t> 2018</a:t>
            </a:r>
            <a:endParaRPr lang="en-GB" sz="600" dirty="0"/>
          </a:p>
        </p:txBody>
      </p:sp>
      <p:sp>
        <p:nvSpPr>
          <p:cNvPr id="26" name="Title 1"/>
          <p:cNvSpPr>
            <a:spLocks noGrp="1"/>
          </p:cNvSpPr>
          <p:nvPr>
            <p:ph type="ctrTitle"/>
          </p:nvPr>
        </p:nvSpPr>
        <p:spPr>
          <a:xfrm>
            <a:off x="516053" y="1196752"/>
            <a:ext cx="5928155" cy="1296144"/>
          </a:xfrm>
        </p:spPr>
        <p:txBody>
          <a:bodyPr>
            <a:normAutofit/>
          </a:bodyPr>
          <a:lstStyle/>
          <a:p>
            <a:pPr algn="l"/>
            <a:r>
              <a:rPr lang="en-GB" sz="1900" dirty="0" smtClean="0">
                <a:solidFill>
                  <a:srgbClr val="6497BE"/>
                </a:solidFill>
                <a:latin typeface="Bahnschrift SemiBold" panose="020B0502040204020203" pitchFamily="34" charset="0"/>
              </a:rPr>
              <a:t/>
            </a:r>
            <a:br>
              <a:rPr lang="en-GB" sz="1900" dirty="0" smtClean="0">
                <a:solidFill>
                  <a:srgbClr val="6497BE"/>
                </a:solidFill>
                <a:latin typeface="Bahnschrift SemiBold" panose="020B0502040204020203" pitchFamily="34" charset="0"/>
              </a:rPr>
            </a:br>
            <a:r>
              <a:rPr lang="de-CH" sz="1900" dirty="0">
                <a:solidFill>
                  <a:srgbClr val="6497BE"/>
                </a:solidFill>
                <a:latin typeface="Bahnschrift SemiBold" panose="020B0502040204020203" pitchFamily="34" charset="0"/>
              </a:rPr>
              <a:t/>
            </a:r>
            <a:br>
              <a:rPr lang="de-CH" sz="1900" dirty="0">
                <a:solidFill>
                  <a:srgbClr val="6497BE"/>
                </a:solidFill>
                <a:latin typeface="Bahnschrift SemiBold" panose="020B0502040204020203" pitchFamily="34" charset="0"/>
              </a:rPr>
            </a:br>
            <a:r>
              <a:rPr lang="en-GB" sz="1900" dirty="0">
                <a:solidFill>
                  <a:srgbClr val="6497BE"/>
                </a:solidFill>
                <a:latin typeface="Bahnschrift SemiBold" panose="020B0502040204020203" pitchFamily="34" charset="0"/>
              </a:rPr>
              <a:t>Leave </a:t>
            </a:r>
            <a:r>
              <a:rPr lang="en-GB" sz="1900" dirty="0" smtClean="0">
                <a:solidFill>
                  <a:srgbClr val="6497BE"/>
                </a:solidFill>
                <a:latin typeface="Bahnschrift SemiBold" panose="020B0502040204020203" pitchFamily="34" charset="0"/>
              </a:rPr>
              <a:t>no one behind in rural water supply</a:t>
            </a:r>
            <a:endParaRPr lang="de-CH" sz="1900" dirty="0">
              <a:solidFill>
                <a:srgbClr val="6497BE"/>
              </a:solidFill>
            </a:endParaRPr>
          </a:p>
        </p:txBody>
      </p:sp>
      <p:sp>
        <p:nvSpPr>
          <p:cNvPr id="27" name="Subtitle 2"/>
          <p:cNvSpPr>
            <a:spLocks noGrp="1"/>
          </p:cNvSpPr>
          <p:nvPr>
            <p:ph type="subTitle" idx="1"/>
          </p:nvPr>
        </p:nvSpPr>
        <p:spPr>
          <a:xfrm>
            <a:off x="530343" y="2469192"/>
            <a:ext cx="4680520" cy="2546828"/>
          </a:xfrm>
        </p:spPr>
        <p:txBody>
          <a:bodyPr>
            <a:normAutofit fontScale="55000" lnSpcReduction="20000"/>
          </a:bodyPr>
          <a:lstStyle/>
          <a:p>
            <a:pPr algn="l" fontAlgn="t">
              <a:spcBef>
                <a:spcPts val="1800"/>
              </a:spcBef>
            </a:pPr>
            <a:r>
              <a:rPr lang="en-US" b="1" dirty="0" smtClean="0">
                <a:solidFill>
                  <a:srgbClr val="17406D"/>
                </a:solidFill>
              </a:rPr>
              <a:t>Understanding &amp; implementing </a:t>
            </a:r>
            <a:r>
              <a:rPr lang="en-US" b="1" dirty="0">
                <a:solidFill>
                  <a:srgbClr val="17406D"/>
                </a:solidFill>
              </a:rPr>
              <a:t>Leave no one behind</a:t>
            </a:r>
          </a:p>
          <a:p>
            <a:pPr algn="l" fontAlgn="t">
              <a:spcBef>
                <a:spcPts val="1800"/>
              </a:spcBef>
            </a:pPr>
            <a:r>
              <a:rPr lang="en-US" b="1" dirty="0" smtClean="0">
                <a:solidFill>
                  <a:srgbClr val="17406D"/>
                </a:solidFill>
              </a:rPr>
              <a:t>Self-supply</a:t>
            </a:r>
            <a:r>
              <a:rPr lang="de-CH" b="1" dirty="0" smtClean="0">
                <a:solidFill>
                  <a:srgbClr val="17406D"/>
                </a:solidFill>
              </a:rPr>
              <a:t>: </a:t>
            </a:r>
            <a:r>
              <a:rPr lang="en-US" b="1" dirty="0" smtClean="0">
                <a:solidFill>
                  <a:srgbClr val="17406D"/>
                </a:solidFill>
              </a:rPr>
              <a:t>How to reach all </a:t>
            </a:r>
          </a:p>
          <a:p>
            <a:pPr algn="l" fontAlgn="t">
              <a:spcBef>
                <a:spcPts val="1800"/>
              </a:spcBef>
            </a:pPr>
            <a:r>
              <a:rPr lang="de-CH" b="1" dirty="0" smtClean="0">
                <a:solidFill>
                  <a:srgbClr val="17406D"/>
                </a:solidFill>
              </a:rPr>
              <a:t>Water </a:t>
            </a:r>
            <a:r>
              <a:rPr lang="de-CH" b="1" dirty="0" err="1" smtClean="0">
                <a:solidFill>
                  <a:srgbClr val="17406D"/>
                </a:solidFill>
              </a:rPr>
              <a:t>justice</a:t>
            </a:r>
            <a:r>
              <a:rPr lang="de-CH" b="1" dirty="0" smtClean="0">
                <a:solidFill>
                  <a:srgbClr val="17406D"/>
                </a:solidFill>
              </a:rPr>
              <a:t>: </a:t>
            </a:r>
            <a:r>
              <a:rPr lang="de-CH" b="1" dirty="0" err="1">
                <a:solidFill>
                  <a:srgbClr val="17406D"/>
                </a:solidFill>
              </a:rPr>
              <a:t>needs</a:t>
            </a:r>
            <a:r>
              <a:rPr lang="de-CH" b="1" dirty="0">
                <a:solidFill>
                  <a:srgbClr val="17406D"/>
                </a:solidFill>
              </a:rPr>
              <a:t> and </a:t>
            </a:r>
            <a:r>
              <a:rPr lang="de-CH" b="1" dirty="0" err="1">
                <a:solidFill>
                  <a:srgbClr val="17406D"/>
                </a:solidFill>
              </a:rPr>
              <a:t>practices</a:t>
            </a:r>
            <a:endParaRPr lang="en-US" b="1" dirty="0" smtClean="0">
              <a:solidFill>
                <a:srgbClr val="17406D"/>
              </a:solidFill>
            </a:endParaRPr>
          </a:p>
          <a:p>
            <a:pPr algn="l" fontAlgn="t">
              <a:spcBef>
                <a:spcPts val="1800"/>
              </a:spcBef>
            </a:pPr>
            <a:r>
              <a:rPr lang="en-US" b="1" dirty="0" smtClean="0">
                <a:solidFill>
                  <a:srgbClr val="17406D"/>
                </a:solidFill>
              </a:rPr>
              <a:t>Water </a:t>
            </a:r>
            <a:r>
              <a:rPr lang="en-US" b="1" dirty="0">
                <a:solidFill>
                  <a:srgbClr val="17406D"/>
                </a:solidFill>
              </a:rPr>
              <a:t>quality </a:t>
            </a:r>
            <a:r>
              <a:rPr lang="en-US" b="1" dirty="0" smtClean="0">
                <a:solidFill>
                  <a:srgbClr val="17406D"/>
                </a:solidFill>
              </a:rPr>
              <a:t>testing</a:t>
            </a:r>
            <a:endParaRPr lang="en-US" b="1" dirty="0">
              <a:solidFill>
                <a:srgbClr val="17406D"/>
              </a:solidFill>
            </a:endParaRPr>
          </a:p>
          <a:p>
            <a:pPr algn="l" fontAlgn="t">
              <a:spcBef>
                <a:spcPts val="1800"/>
              </a:spcBef>
            </a:pPr>
            <a:r>
              <a:rPr lang="en-US" b="1" dirty="0">
                <a:solidFill>
                  <a:srgbClr val="17406D"/>
                </a:solidFill>
              </a:rPr>
              <a:t>Borehole drilling by private enterprises</a:t>
            </a:r>
          </a:p>
          <a:p>
            <a:pPr algn="l" fontAlgn="t">
              <a:spcBef>
                <a:spcPts val="1800"/>
              </a:spcBef>
            </a:pPr>
            <a:r>
              <a:rPr lang="en-US" b="1" dirty="0" smtClean="0">
                <a:solidFill>
                  <a:srgbClr val="17406D"/>
                </a:solidFill>
              </a:rPr>
              <a:t>Planning &amp; Financing </a:t>
            </a:r>
            <a:r>
              <a:rPr lang="en-US" b="1" dirty="0">
                <a:solidFill>
                  <a:srgbClr val="17406D"/>
                </a:solidFill>
              </a:rPr>
              <a:t>for Universal Access</a:t>
            </a:r>
          </a:p>
          <a:p>
            <a:pPr algn="l" fontAlgn="t">
              <a:spcBef>
                <a:spcPts val="1800"/>
              </a:spcBef>
            </a:pPr>
            <a:r>
              <a:rPr lang="en-US" b="1" dirty="0" smtClean="0">
                <a:solidFill>
                  <a:srgbClr val="17406D"/>
                </a:solidFill>
              </a:rPr>
              <a:t>Communicating with farmers on climate risks</a:t>
            </a:r>
            <a:endParaRPr lang="en-US" b="1" dirty="0">
              <a:solidFill>
                <a:srgbClr val="17406D"/>
              </a:solidFill>
            </a:endParaRPr>
          </a:p>
        </p:txBody>
      </p:sp>
      <p:cxnSp>
        <p:nvCxnSpPr>
          <p:cNvPr id="30" name="Straight Connector 12">
            <a:extLst>
              <a:ext uri="{FF2B5EF4-FFF2-40B4-BE49-F238E27FC236}">
                <a16:creationId xmlns:a16="http://schemas.microsoft.com/office/drawing/2014/main" id="{6E5FFCF6-194A-46A7-8891-8309E3FBACD1}"/>
              </a:ext>
            </a:extLst>
          </p:cNvPr>
          <p:cNvCxnSpPr>
            <a:cxnSpLocks/>
          </p:cNvCxnSpPr>
          <p:nvPr/>
        </p:nvCxnSpPr>
        <p:spPr>
          <a:xfrm>
            <a:off x="-36144" y="1854772"/>
            <a:ext cx="3384000" cy="0"/>
          </a:xfrm>
          <a:prstGeom prst="line">
            <a:avLst/>
          </a:prstGeom>
          <a:ln w="25400" cmpd="sng">
            <a:solidFill>
              <a:srgbClr val="6797BE"/>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16053" y="1423173"/>
            <a:ext cx="2904962" cy="461665"/>
          </a:xfrm>
          <a:prstGeom prst="rect">
            <a:avLst/>
          </a:prstGeom>
        </p:spPr>
        <p:txBody>
          <a:bodyPr wrap="none">
            <a:spAutoFit/>
          </a:bodyPr>
          <a:lstStyle/>
          <a:p>
            <a:r>
              <a:rPr lang="en-GB" sz="2400" dirty="0" smtClean="0">
                <a:solidFill>
                  <a:srgbClr val="17406D"/>
                </a:solidFill>
                <a:latin typeface="Bahnschrift SemiBold" panose="020B0502040204020203" pitchFamily="34" charset="0"/>
              </a:rPr>
              <a:t>Webinar Series 2019</a:t>
            </a:r>
            <a:endParaRPr lang="de-CH" sz="2400" dirty="0">
              <a:solidFill>
                <a:srgbClr val="17406D"/>
              </a:solidFill>
            </a:endParaRPr>
          </a:p>
        </p:txBody>
      </p:sp>
      <p:sp>
        <p:nvSpPr>
          <p:cNvPr id="18" name="TextBox 17"/>
          <p:cNvSpPr txBox="1"/>
          <p:nvPr/>
        </p:nvSpPr>
        <p:spPr>
          <a:xfrm>
            <a:off x="477035" y="5116390"/>
            <a:ext cx="2405635" cy="970478"/>
          </a:xfrm>
          <a:prstGeom prst="roundRect">
            <a:avLst/>
          </a:prstGeom>
          <a:solidFill>
            <a:schemeClr val="bg2"/>
          </a:solidFill>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700" dirty="0" smtClean="0">
                <a:solidFill>
                  <a:srgbClr val="6497BE"/>
                </a:solidFill>
                <a:latin typeface="Bahnschrift SemiBold" panose="020B0502040204020203" pitchFamily="34" charset="0"/>
              </a:rPr>
              <a:t>Register at </a:t>
            </a:r>
            <a:r>
              <a:rPr lang="en-GB" sz="1700" dirty="0">
                <a:solidFill>
                  <a:srgbClr val="6497BE"/>
                </a:solidFill>
                <a:latin typeface="Bahnschrift SemiBold" panose="020B0502040204020203" pitchFamily="34" charset="0"/>
              </a:rPr>
              <a:t>https://www.rural-water-supply.net/en/</a:t>
            </a:r>
          </a:p>
        </p:txBody>
      </p:sp>
      <p:sp>
        <p:nvSpPr>
          <p:cNvPr id="36" name="TextBox 35"/>
          <p:cNvSpPr txBox="1"/>
          <p:nvPr/>
        </p:nvSpPr>
        <p:spPr>
          <a:xfrm>
            <a:off x="6613336" y="4834115"/>
            <a:ext cx="2351152" cy="1592744"/>
          </a:xfrm>
          <a:prstGeom prst="rect">
            <a:avLst/>
          </a:prstGeom>
          <a:noFill/>
        </p:spPr>
        <p:txBody>
          <a:bodyPr wrap="square" rtlCol="0">
            <a:spAutoFit/>
          </a:bodyPr>
          <a:lstStyle/>
          <a:p>
            <a:r>
              <a:rPr lang="en-GB" sz="1050" dirty="0" smtClean="0">
                <a:latin typeface="Bahnschrift SemiBold" panose="020B0502040204020203" pitchFamily="34" charset="0"/>
              </a:rPr>
              <a:t>With thanks to:</a:t>
            </a:r>
          </a:p>
          <a:p>
            <a:endParaRPr lang="en-GB" sz="100" dirty="0" smtClean="0">
              <a:latin typeface="Bahnschrift SemiBold" panose="020B0502040204020203" pitchFamily="34" charset="0"/>
            </a:endParaRPr>
          </a:p>
          <a:p>
            <a:endParaRPr lang="en-GB" sz="100" dirty="0">
              <a:latin typeface="Bahnschrift SemiBold" panose="020B0502040204020203" pitchFamily="34" charset="0"/>
            </a:endParaRPr>
          </a:p>
          <a:p>
            <a:endParaRPr lang="en-GB" sz="100" dirty="0" smtClean="0">
              <a:latin typeface="Bahnschrift SemiBold" panose="020B0502040204020203" pitchFamily="34" charset="0"/>
            </a:endParaRPr>
          </a:p>
          <a:p>
            <a:r>
              <a:rPr lang="en-GB" sz="1050" dirty="0" smtClean="0">
                <a:latin typeface="Bahnschrift SemiBold" panose="020B0502040204020203" pitchFamily="34" charset="0"/>
              </a:rPr>
              <a:t>   IRC</a:t>
            </a:r>
          </a:p>
          <a:p>
            <a:r>
              <a:rPr lang="en-GB" sz="1050" dirty="0" smtClean="0">
                <a:latin typeface="Bahnschrift SemiBold" panose="020B0502040204020203" pitchFamily="34" charset="0"/>
              </a:rPr>
              <a:t>   </a:t>
            </a:r>
            <a:r>
              <a:rPr lang="en-GB" sz="1050" dirty="0" err="1" smtClean="0">
                <a:latin typeface="Bahnschrift SemiBold" panose="020B0502040204020203" pitchFamily="34" charset="0"/>
              </a:rPr>
              <a:t>Simavi</a:t>
            </a:r>
            <a:endParaRPr lang="en-GB" sz="1050" dirty="0" smtClean="0">
              <a:latin typeface="Bahnschrift SemiBold" panose="020B0502040204020203" pitchFamily="34" charset="0"/>
            </a:endParaRPr>
          </a:p>
          <a:p>
            <a:r>
              <a:rPr lang="en-GB" sz="1050" dirty="0" smtClean="0">
                <a:latin typeface="Bahnschrift SemiBold" panose="020B0502040204020203" pitchFamily="34" charset="0"/>
              </a:rPr>
              <a:t>   </a:t>
            </a:r>
            <a:r>
              <a:rPr lang="en-GB" sz="1050" dirty="0" err="1" smtClean="0">
                <a:latin typeface="Bahnschrift SemiBold" panose="020B0502040204020203" pitchFamily="34" charset="0"/>
              </a:rPr>
              <a:t>Skat</a:t>
            </a:r>
            <a:endParaRPr lang="en-GB" sz="1050" dirty="0" smtClean="0">
              <a:latin typeface="Bahnschrift SemiBold" panose="020B0502040204020203" pitchFamily="34" charset="0"/>
            </a:endParaRPr>
          </a:p>
          <a:p>
            <a:r>
              <a:rPr lang="en-GB" sz="1050" dirty="0" smtClean="0">
                <a:latin typeface="Bahnschrift SemiBold" panose="020B0502040204020203" pitchFamily="34" charset="0"/>
              </a:rPr>
              <a:t>   UNICEF</a:t>
            </a:r>
          </a:p>
          <a:p>
            <a:r>
              <a:rPr lang="en-GB" sz="1050" dirty="0">
                <a:latin typeface="Bahnschrift SemiBold" panose="020B0502040204020203" pitchFamily="34" charset="0"/>
              </a:rPr>
              <a:t>   UNC Water </a:t>
            </a:r>
            <a:r>
              <a:rPr lang="en-GB" sz="1050" dirty="0" smtClean="0">
                <a:latin typeface="Bahnschrift SemiBold" panose="020B0502040204020203" pitchFamily="34" charset="0"/>
              </a:rPr>
              <a:t>Institute</a:t>
            </a:r>
          </a:p>
          <a:p>
            <a:r>
              <a:rPr lang="en-GB" sz="1050" dirty="0" smtClean="0">
                <a:latin typeface="Bahnschrift SemiBold" panose="020B0502040204020203" pitchFamily="34" charset="0"/>
              </a:rPr>
              <a:t>   </a:t>
            </a:r>
            <a:r>
              <a:rPr lang="en-GB" sz="1050" dirty="0" err="1" smtClean="0">
                <a:latin typeface="Bahnschrift SemiBold" panose="020B0502040204020203" pitchFamily="34" charset="0"/>
              </a:rPr>
              <a:t>WaterAid</a:t>
            </a:r>
            <a:endParaRPr lang="en-GB" sz="1050" dirty="0" smtClean="0">
              <a:latin typeface="Bahnschrift SemiBold" panose="020B0502040204020203" pitchFamily="34" charset="0"/>
            </a:endParaRPr>
          </a:p>
          <a:p>
            <a:r>
              <a:rPr lang="en-GB" sz="1050" dirty="0" smtClean="0">
                <a:latin typeface="Bahnschrift SemiBold" panose="020B0502040204020203" pitchFamily="34" charset="0"/>
              </a:rPr>
              <a:t>   World Bank</a:t>
            </a:r>
          </a:p>
          <a:p>
            <a:r>
              <a:rPr lang="en-GB" sz="1050" dirty="0" smtClean="0">
                <a:latin typeface="Bahnschrift SemiBold" panose="020B0502040204020203" pitchFamily="34" charset="0"/>
              </a:rPr>
              <a:t>   …and all speakers and Chairs</a:t>
            </a:r>
            <a:endParaRPr lang="en-GB" sz="1050" dirty="0">
              <a:latin typeface="Bahnschrift SemiBold" panose="020B0502040204020203" pitchFamily="34" charset="0"/>
            </a:endParaRPr>
          </a:p>
        </p:txBody>
      </p:sp>
      <p:sp>
        <p:nvSpPr>
          <p:cNvPr id="16" name="TextBox 15"/>
          <p:cNvSpPr txBox="1"/>
          <p:nvPr/>
        </p:nvSpPr>
        <p:spPr>
          <a:xfrm>
            <a:off x="2989195" y="5414444"/>
            <a:ext cx="2351152" cy="276999"/>
          </a:xfrm>
          <a:prstGeom prst="rect">
            <a:avLst/>
          </a:prstGeom>
          <a:noFill/>
        </p:spPr>
        <p:txBody>
          <a:bodyPr wrap="square" rtlCol="0">
            <a:spAutoFit/>
          </a:bodyPr>
          <a:lstStyle/>
          <a:p>
            <a:r>
              <a:rPr lang="en-GB" sz="1200" dirty="0" smtClean="0">
                <a:latin typeface="Bahnschrift SemiBold" panose="020B0502040204020203" pitchFamily="34" charset="0"/>
              </a:rPr>
              <a:t>Series Sponsor</a:t>
            </a:r>
            <a:endParaRPr lang="en-GB" sz="1200" dirty="0">
              <a:latin typeface="Bahnschrift SemiBold" panose="020B0502040204020203" pitchFamily="34" charset="0"/>
            </a:endParaRPr>
          </a:p>
        </p:txBody>
      </p:sp>
      <p:pic>
        <p:nvPicPr>
          <p:cNvPr id="17" name="Picture 3" descr="Z:\ADM\Logos\SDC\Logo_SDC_RGB_hoc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6031" y="5728687"/>
            <a:ext cx="1331954" cy="60118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Image result for reach water security"/>
          <p:cNvPicPr>
            <a:picLocks noChangeAspect="1" noChangeArrowheads="1"/>
          </p:cNvPicPr>
          <p:nvPr/>
        </p:nvPicPr>
        <p:blipFill rotWithShape="1">
          <a:blip r:embed="rId5">
            <a:extLst>
              <a:ext uri="{28A0092B-C50C-407E-A947-70E740481C1C}">
                <a14:useLocalDpi xmlns:a14="http://schemas.microsoft.com/office/drawing/2010/main" val="0"/>
              </a:ext>
            </a:extLst>
          </a:blip>
          <a:srcRect l="31438" t="11018" r="31742" b="62220"/>
          <a:stretch/>
        </p:blipFill>
        <p:spPr bwMode="auto">
          <a:xfrm>
            <a:off x="4470573" y="4978465"/>
            <a:ext cx="2045643" cy="86736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470573" y="4759260"/>
            <a:ext cx="1302937" cy="253916"/>
          </a:xfrm>
          <a:prstGeom prst="rect">
            <a:avLst/>
          </a:prstGeom>
          <a:noFill/>
        </p:spPr>
        <p:txBody>
          <a:bodyPr wrap="square" rtlCol="0">
            <a:spAutoFit/>
          </a:bodyPr>
          <a:lstStyle/>
          <a:p>
            <a:r>
              <a:rPr lang="en-GB" sz="1050" dirty="0">
                <a:latin typeface="Bahnschrift SemiBold" panose="020B0502040204020203" pitchFamily="34" charset="0"/>
              </a:rPr>
              <a:t>Webinar</a:t>
            </a:r>
            <a:r>
              <a:rPr lang="en-GB" sz="800" dirty="0" smtClean="0">
                <a:latin typeface="Bahnschrift Light" panose="020B0502040204020203" pitchFamily="34" charset="0"/>
              </a:rPr>
              <a:t> </a:t>
            </a:r>
            <a:r>
              <a:rPr lang="en-GB" sz="1050" dirty="0">
                <a:latin typeface="Bahnschrift SemiBold" panose="020B0502040204020203" pitchFamily="34" charset="0"/>
              </a:rPr>
              <a:t>Sponsors</a:t>
            </a:r>
            <a:r>
              <a:rPr lang="en-GB" sz="800" dirty="0" smtClean="0">
                <a:latin typeface="Bahnschrift Light" panose="020B0502040204020203" pitchFamily="34" charset="0"/>
              </a:rPr>
              <a:t>:</a:t>
            </a:r>
            <a:endParaRPr lang="en-GB" sz="800" dirty="0">
              <a:latin typeface="Bahnschrift Light" panose="020B0502040204020203" pitchFamily="34" charset="0"/>
            </a:endParaRPr>
          </a:p>
        </p:txBody>
      </p:sp>
      <p:pic>
        <p:nvPicPr>
          <p:cNvPr id="23" name="Picture 5" descr="Image result for reach water security"/>
          <p:cNvPicPr>
            <a:picLocks noChangeAspect="1" noChangeArrowheads="1"/>
          </p:cNvPicPr>
          <p:nvPr/>
        </p:nvPicPr>
        <p:blipFill rotWithShape="1">
          <a:blip r:embed="rId5">
            <a:extLst>
              <a:ext uri="{28A0092B-C50C-407E-A947-70E740481C1C}">
                <a14:useLocalDpi xmlns:a14="http://schemas.microsoft.com/office/drawing/2010/main" val="0"/>
              </a:ext>
            </a:extLst>
          </a:blip>
          <a:srcRect l="64735" t="11683" r="-1555" b="61555"/>
          <a:stretch/>
        </p:blipFill>
        <p:spPr bwMode="auto">
          <a:xfrm>
            <a:off x="4445597" y="5542121"/>
            <a:ext cx="2045643" cy="86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777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193D3B-3E3A-43C0-B33B-C40E82274406}"/>
              </a:ext>
            </a:extLst>
          </p:cNvPr>
          <p:cNvSpPr>
            <a:spLocks noGrp="1"/>
          </p:cNvSpPr>
          <p:nvPr>
            <p:ph type="ctrTitle"/>
          </p:nvPr>
        </p:nvSpPr>
        <p:spPr/>
        <p:txBody>
          <a:bodyPr/>
          <a:lstStyle/>
          <a:p>
            <a:r>
              <a:rPr lang="de-DE" dirty="0" err="1"/>
              <a:t>Thank</a:t>
            </a:r>
            <a:r>
              <a:rPr lang="de-DE" dirty="0"/>
              <a:t> </a:t>
            </a:r>
            <a:r>
              <a:rPr lang="de-DE" dirty="0" err="1"/>
              <a:t>you</a:t>
            </a:r>
            <a:r>
              <a:rPr lang="de-DE" dirty="0"/>
              <a:t> for </a:t>
            </a:r>
            <a:r>
              <a:rPr lang="de-DE" dirty="0" err="1"/>
              <a:t>joining</a:t>
            </a:r>
            <a:r>
              <a:rPr lang="de-DE" dirty="0"/>
              <a:t> </a:t>
            </a:r>
            <a:r>
              <a:rPr lang="de-DE" dirty="0" err="1"/>
              <a:t>the</a:t>
            </a:r>
            <a:r>
              <a:rPr lang="de-DE" dirty="0"/>
              <a:t> RWSN </a:t>
            </a:r>
            <a:r>
              <a:rPr lang="de-DE" dirty="0" err="1"/>
              <a:t>webinar</a:t>
            </a:r>
            <a:r>
              <a:rPr lang="de-DE" dirty="0"/>
              <a:t> </a:t>
            </a:r>
            <a:r>
              <a:rPr lang="de-DE" dirty="0" err="1"/>
              <a:t>today</a:t>
            </a:r>
            <a:r>
              <a:rPr lang="de-DE" dirty="0"/>
              <a:t>! </a:t>
            </a:r>
          </a:p>
        </p:txBody>
      </p:sp>
      <p:sp>
        <p:nvSpPr>
          <p:cNvPr id="3" name="Untertitel 2">
            <a:extLst>
              <a:ext uri="{FF2B5EF4-FFF2-40B4-BE49-F238E27FC236}">
                <a16:creationId xmlns:a16="http://schemas.microsoft.com/office/drawing/2014/main" id="{2DB80837-D776-4941-83B5-42273EC90B12}"/>
              </a:ext>
            </a:extLst>
          </p:cNvPr>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2859665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rot="16200000">
            <a:off x="4882812" y="359660"/>
            <a:ext cx="4738364" cy="38202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834" t="23889" r="13150" b="9637"/>
          <a:stretch/>
        </p:blipFill>
        <p:spPr>
          <a:xfrm>
            <a:off x="5417707" y="-27384"/>
            <a:ext cx="3744416" cy="4608512"/>
          </a:xfrm>
          <a:prstGeom prst="rect">
            <a:avLst/>
          </a:prstGeom>
        </p:spPr>
      </p:pic>
      <p:sp>
        <p:nvSpPr>
          <p:cNvPr id="20" name="TextBox 19"/>
          <p:cNvSpPr txBox="1"/>
          <p:nvPr/>
        </p:nvSpPr>
        <p:spPr>
          <a:xfrm>
            <a:off x="6695951" y="4396462"/>
            <a:ext cx="2388312" cy="184666"/>
          </a:xfrm>
          <a:prstGeom prst="rect">
            <a:avLst/>
          </a:prstGeom>
          <a:noFill/>
        </p:spPr>
        <p:txBody>
          <a:bodyPr wrap="square" rtlCol="0">
            <a:spAutoFit/>
          </a:bodyPr>
          <a:lstStyle/>
          <a:p>
            <a:pPr algn="r"/>
            <a:r>
              <a:rPr lang="en-GB" sz="600" dirty="0" smtClean="0"/>
              <a:t>Photo: </a:t>
            </a:r>
            <a:r>
              <a:rPr lang="en-GB" sz="600" dirty="0" err="1" smtClean="0"/>
              <a:t>Simavi</a:t>
            </a:r>
            <a:r>
              <a:rPr lang="en-GB" sz="600" dirty="0" smtClean="0"/>
              <a:t> 2018</a:t>
            </a:r>
            <a:endParaRPr lang="en-GB" sz="600" dirty="0"/>
          </a:p>
        </p:txBody>
      </p:sp>
      <p:sp>
        <p:nvSpPr>
          <p:cNvPr id="26" name="Title 1"/>
          <p:cNvSpPr>
            <a:spLocks noGrp="1"/>
          </p:cNvSpPr>
          <p:nvPr>
            <p:ph type="ctrTitle"/>
          </p:nvPr>
        </p:nvSpPr>
        <p:spPr>
          <a:xfrm>
            <a:off x="516053" y="1196752"/>
            <a:ext cx="5928155" cy="1296144"/>
          </a:xfrm>
        </p:spPr>
        <p:txBody>
          <a:bodyPr>
            <a:normAutofit/>
          </a:bodyPr>
          <a:lstStyle/>
          <a:p>
            <a:pPr algn="l"/>
            <a:r>
              <a:rPr lang="en-GB" sz="1900" dirty="0" smtClean="0">
                <a:solidFill>
                  <a:srgbClr val="6497BE"/>
                </a:solidFill>
                <a:latin typeface="Bahnschrift SemiBold" panose="020B0502040204020203" pitchFamily="34" charset="0"/>
              </a:rPr>
              <a:t/>
            </a:r>
            <a:br>
              <a:rPr lang="en-GB" sz="1900" dirty="0" smtClean="0">
                <a:solidFill>
                  <a:srgbClr val="6497BE"/>
                </a:solidFill>
                <a:latin typeface="Bahnschrift SemiBold" panose="020B0502040204020203" pitchFamily="34" charset="0"/>
              </a:rPr>
            </a:br>
            <a:r>
              <a:rPr lang="de-CH" sz="1900" dirty="0">
                <a:solidFill>
                  <a:srgbClr val="6497BE"/>
                </a:solidFill>
                <a:latin typeface="Bahnschrift SemiBold" panose="020B0502040204020203" pitchFamily="34" charset="0"/>
              </a:rPr>
              <a:t/>
            </a:r>
            <a:br>
              <a:rPr lang="de-CH" sz="1900" dirty="0">
                <a:solidFill>
                  <a:srgbClr val="6497BE"/>
                </a:solidFill>
                <a:latin typeface="Bahnschrift SemiBold" panose="020B0502040204020203" pitchFamily="34" charset="0"/>
              </a:rPr>
            </a:br>
            <a:r>
              <a:rPr lang="en-GB" sz="1900" dirty="0">
                <a:solidFill>
                  <a:srgbClr val="6497BE"/>
                </a:solidFill>
                <a:latin typeface="Bahnschrift SemiBold" panose="020B0502040204020203" pitchFamily="34" charset="0"/>
              </a:rPr>
              <a:t>Leave </a:t>
            </a:r>
            <a:r>
              <a:rPr lang="en-GB" sz="1900" dirty="0" smtClean="0">
                <a:solidFill>
                  <a:srgbClr val="6497BE"/>
                </a:solidFill>
                <a:latin typeface="Bahnschrift SemiBold" panose="020B0502040204020203" pitchFamily="34" charset="0"/>
              </a:rPr>
              <a:t>no one behind in rural water supply</a:t>
            </a:r>
            <a:endParaRPr lang="de-CH" sz="1900" dirty="0">
              <a:solidFill>
                <a:srgbClr val="6497BE"/>
              </a:solidFill>
            </a:endParaRPr>
          </a:p>
        </p:txBody>
      </p:sp>
      <p:sp>
        <p:nvSpPr>
          <p:cNvPr id="27" name="Subtitle 2"/>
          <p:cNvSpPr>
            <a:spLocks noGrp="1"/>
          </p:cNvSpPr>
          <p:nvPr>
            <p:ph type="subTitle" idx="1"/>
          </p:nvPr>
        </p:nvSpPr>
        <p:spPr>
          <a:xfrm>
            <a:off x="530343" y="2469192"/>
            <a:ext cx="4680520" cy="2471976"/>
          </a:xfrm>
        </p:spPr>
        <p:txBody>
          <a:bodyPr>
            <a:normAutofit fontScale="55000" lnSpcReduction="20000"/>
          </a:bodyPr>
          <a:lstStyle/>
          <a:p>
            <a:pPr algn="l" fontAlgn="t">
              <a:spcBef>
                <a:spcPts val="1800"/>
              </a:spcBef>
            </a:pPr>
            <a:r>
              <a:rPr lang="en-US" b="1" dirty="0">
                <a:solidFill>
                  <a:srgbClr val="17406D"/>
                </a:solidFill>
              </a:rPr>
              <a:t>Understanding </a:t>
            </a:r>
            <a:r>
              <a:rPr lang="en-US" b="1" dirty="0" smtClean="0">
                <a:solidFill>
                  <a:srgbClr val="17406D"/>
                </a:solidFill>
              </a:rPr>
              <a:t>&amp; </a:t>
            </a:r>
            <a:r>
              <a:rPr lang="en-US" b="1" dirty="0">
                <a:solidFill>
                  <a:srgbClr val="17406D"/>
                </a:solidFill>
              </a:rPr>
              <a:t>implementing Leave no one behind</a:t>
            </a:r>
          </a:p>
          <a:p>
            <a:pPr algn="l" fontAlgn="t">
              <a:spcBef>
                <a:spcPts val="1800"/>
              </a:spcBef>
            </a:pPr>
            <a:r>
              <a:rPr lang="en-US" b="1" dirty="0" smtClean="0">
                <a:solidFill>
                  <a:srgbClr val="17406D"/>
                </a:solidFill>
              </a:rPr>
              <a:t>Self-supply</a:t>
            </a:r>
            <a:r>
              <a:rPr lang="de-CH" b="1" dirty="0" smtClean="0">
                <a:solidFill>
                  <a:srgbClr val="17406D"/>
                </a:solidFill>
              </a:rPr>
              <a:t>: </a:t>
            </a:r>
            <a:r>
              <a:rPr lang="en-US" b="1" dirty="0" smtClean="0">
                <a:solidFill>
                  <a:srgbClr val="17406D"/>
                </a:solidFill>
              </a:rPr>
              <a:t>How to reach all </a:t>
            </a:r>
          </a:p>
          <a:p>
            <a:pPr algn="l" fontAlgn="t">
              <a:spcBef>
                <a:spcPts val="1800"/>
              </a:spcBef>
            </a:pPr>
            <a:r>
              <a:rPr lang="de-CH" b="1" dirty="0" smtClean="0">
                <a:solidFill>
                  <a:srgbClr val="17406D"/>
                </a:solidFill>
              </a:rPr>
              <a:t>Water </a:t>
            </a:r>
            <a:r>
              <a:rPr lang="de-CH" b="1" dirty="0" err="1" smtClean="0">
                <a:solidFill>
                  <a:srgbClr val="17406D"/>
                </a:solidFill>
              </a:rPr>
              <a:t>justice</a:t>
            </a:r>
            <a:r>
              <a:rPr lang="de-CH" b="1" dirty="0" smtClean="0">
                <a:solidFill>
                  <a:srgbClr val="17406D"/>
                </a:solidFill>
              </a:rPr>
              <a:t>: </a:t>
            </a:r>
            <a:r>
              <a:rPr lang="de-CH" b="1" dirty="0" err="1">
                <a:solidFill>
                  <a:srgbClr val="17406D"/>
                </a:solidFill>
              </a:rPr>
              <a:t>needs</a:t>
            </a:r>
            <a:r>
              <a:rPr lang="de-CH" b="1" dirty="0">
                <a:solidFill>
                  <a:srgbClr val="17406D"/>
                </a:solidFill>
              </a:rPr>
              <a:t> and </a:t>
            </a:r>
            <a:r>
              <a:rPr lang="de-CH" b="1" dirty="0" err="1">
                <a:solidFill>
                  <a:srgbClr val="17406D"/>
                </a:solidFill>
              </a:rPr>
              <a:t>practices</a:t>
            </a:r>
            <a:endParaRPr lang="en-US" b="1" dirty="0" smtClean="0">
              <a:solidFill>
                <a:srgbClr val="17406D"/>
              </a:solidFill>
            </a:endParaRPr>
          </a:p>
          <a:p>
            <a:pPr algn="l" fontAlgn="t">
              <a:spcBef>
                <a:spcPts val="1800"/>
              </a:spcBef>
            </a:pPr>
            <a:r>
              <a:rPr lang="en-US" b="1" dirty="0" smtClean="0">
                <a:solidFill>
                  <a:srgbClr val="17406D"/>
                </a:solidFill>
              </a:rPr>
              <a:t>Water </a:t>
            </a:r>
            <a:r>
              <a:rPr lang="en-US" b="1" dirty="0">
                <a:solidFill>
                  <a:srgbClr val="17406D"/>
                </a:solidFill>
              </a:rPr>
              <a:t>quality </a:t>
            </a:r>
            <a:r>
              <a:rPr lang="en-US" b="1" dirty="0" smtClean="0">
                <a:solidFill>
                  <a:srgbClr val="17406D"/>
                </a:solidFill>
              </a:rPr>
              <a:t>testing</a:t>
            </a:r>
            <a:endParaRPr lang="en-US" b="1" dirty="0">
              <a:solidFill>
                <a:srgbClr val="17406D"/>
              </a:solidFill>
            </a:endParaRPr>
          </a:p>
          <a:p>
            <a:pPr algn="l" fontAlgn="t">
              <a:spcBef>
                <a:spcPts val="1800"/>
              </a:spcBef>
            </a:pPr>
            <a:r>
              <a:rPr lang="en-US" b="1" dirty="0">
                <a:solidFill>
                  <a:srgbClr val="17406D"/>
                </a:solidFill>
              </a:rPr>
              <a:t>Borehole drilling by private enterprises</a:t>
            </a:r>
          </a:p>
          <a:p>
            <a:pPr algn="l" fontAlgn="t">
              <a:spcBef>
                <a:spcPts val="1800"/>
              </a:spcBef>
            </a:pPr>
            <a:r>
              <a:rPr lang="en-US" b="1" dirty="0" smtClean="0">
                <a:solidFill>
                  <a:srgbClr val="17406D"/>
                </a:solidFill>
              </a:rPr>
              <a:t>Planning &amp; Financing </a:t>
            </a:r>
            <a:r>
              <a:rPr lang="en-US" b="1" dirty="0">
                <a:solidFill>
                  <a:srgbClr val="17406D"/>
                </a:solidFill>
              </a:rPr>
              <a:t>for Universal Access</a:t>
            </a:r>
          </a:p>
          <a:p>
            <a:pPr algn="l" fontAlgn="t">
              <a:spcBef>
                <a:spcPts val="1800"/>
              </a:spcBef>
            </a:pPr>
            <a:r>
              <a:rPr lang="en-US" b="1" dirty="0" smtClean="0">
                <a:solidFill>
                  <a:srgbClr val="17406D"/>
                </a:solidFill>
              </a:rPr>
              <a:t>Communicating with farmers on climate risks</a:t>
            </a:r>
            <a:endParaRPr lang="en-US" b="1" dirty="0">
              <a:solidFill>
                <a:srgbClr val="17406D"/>
              </a:solidFill>
            </a:endParaRPr>
          </a:p>
        </p:txBody>
      </p:sp>
      <p:cxnSp>
        <p:nvCxnSpPr>
          <p:cNvPr id="30" name="Straight Connector 12">
            <a:extLst>
              <a:ext uri="{FF2B5EF4-FFF2-40B4-BE49-F238E27FC236}">
                <a16:creationId xmlns:a16="http://schemas.microsoft.com/office/drawing/2014/main" id="{6E5FFCF6-194A-46A7-8891-8309E3FBACD1}"/>
              </a:ext>
            </a:extLst>
          </p:cNvPr>
          <p:cNvCxnSpPr>
            <a:cxnSpLocks/>
          </p:cNvCxnSpPr>
          <p:nvPr/>
        </p:nvCxnSpPr>
        <p:spPr>
          <a:xfrm>
            <a:off x="-36144" y="1854772"/>
            <a:ext cx="3384000" cy="0"/>
          </a:xfrm>
          <a:prstGeom prst="line">
            <a:avLst/>
          </a:prstGeom>
          <a:ln w="25400" cmpd="sng">
            <a:solidFill>
              <a:srgbClr val="6797BE"/>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16053" y="1423173"/>
            <a:ext cx="2904962" cy="461665"/>
          </a:xfrm>
          <a:prstGeom prst="rect">
            <a:avLst/>
          </a:prstGeom>
        </p:spPr>
        <p:txBody>
          <a:bodyPr wrap="none">
            <a:spAutoFit/>
          </a:bodyPr>
          <a:lstStyle/>
          <a:p>
            <a:r>
              <a:rPr lang="en-GB" sz="2400" dirty="0" smtClean="0">
                <a:solidFill>
                  <a:srgbClr val="17406D"/>
                </a:solidFill>
                <a:latin typeface="Bahnschrift SemiBold" panose="020B0502040204020203" pitchFamily="34" charset="0"/>
              </a:rPr>
              <a:t>Webinar Series 2019</a:t>
            </a:r>
            <a:endParaRPr lang="de-CH" sz="2400" dirty="0">
              <a:solidFill>
                <a:srgbClr val="17406D"/>
              </a:solidFill>
            </a:endParaRPr>
          </a:p>
        </p:txBody>
      </p:sp>
      <p:sp>
        <p:nvSpPr>
          <p:cNvPr id="18" name="TextBox 17"/>
          <p:cNvSpPr txBox="1"/>
          <p:nvPr/>
        </p:nvSpPr>
        <p:spPr>
          <a:xfrm>
            <a:off x="477035" y="5116390"/>
            <a:ext cx="2405635" cy="970478"/>
          </a:xfrm>
          <a:prstGeom prst="roundRect">
            <a:avLst/>
          </a:prstGeom>
          <a:solidFill>
            <a:schemeClr val="bg2"/>
          </a:solidFill>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700" dirty="0" smtClean="0">
                <a:solidFill>
                  <a:srgbClr val="6497BE"/>
                </a:solidFill>
                <a:latin typeface="Bahnschrift SemiBold" panose="020B0502040204020203" pitchFamily="34" charset="0"/>
              </a:rPr>
              <a:t>Register at </a:t>
            </a:r>
            <a:r>
              <a:rPr lang="en-GB" sz="1700" dirty="0">
                <a:solidFill>
                  <a:srgbClr val="6497BE"/>
                </a:solidFill>
                <a:latin typeface="Bahnschrift SemiBold" panose="020B0502040204020203" pitchFamily="34" charset="0"/>
              </a:rPr>
              <a:t>https://www.rural-water-supply.net/en/</a:t>
            </a:r>
          </a:p>
        </p:txBody>
      </p:sp>
      <p:sp>
        <p:nvSpPr>
          <p:cNvPr id="31" name="TextBox 30"/>
          <p:cNvSpPr txBox="1"/>
          <p:nvPr/>
        </p:nvSpPr>
        <p:spPr>
          <a:xfrm>
            <a:off x="2989195" y="5414444"/>
            <a:ext cx="2351152" cy="276999"/>
          </a:xfrm>
          <a:prstGeom prst="rect">
            <a:avLst/>
          </a:prstGeom>
          <a:noFill/>
        </p:spPr>
        <p:txBody>
          <a:bodyPr wrap="square" rtlCol="0">
            <a:spAutoFit/>
          </a:bodyPr>
          <a:lstStyle/>
          <a:p>
            <a:r>
              <a:rPr lang="en-GB" sz="1200" dirty="0" smtClean="0">
                <a:latin typeface="Bahnschrift SemiBold" panose="020B0502040204020203" pitchFamily="34" charset="0"/>
              </a:rPr>
              <a:t>Series Sponsor</a:t>
            </a:r>
            <a:endParaRPr lang="en-GB" sz="1200" dirty="0">
              <a:latin typeface="Bahnschrift SemiBold" panose="020B0502040204020203" pitchFamily="34" charset="0"/>
            </a:endParaRPr>
          </a:p>
        </p:txBody>
      </p:sp>
      <p:pic>
        <p:nvPicPr>
          <p:cNvPr id="32" name="Picture 3" descr="Z:\ADM\Logos\SDC\Logo_SDC_RGB_hoc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6031" y="5728687"/>
            <a:ext cx="1331954" cy="60118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5" descr="Image result for reach water security"/>
          <p:cNvPicPr>
            <a:picLocks noChangeAspect="1" noChangeArrowheads="1"/>
          </p:cNvPicPr>
          <p:nvPr/>
        </p:nvPicPr>
        <p:blipFill rotWithShape="1">
          <a:blip r:embed="rId5">
            <a:extLst>
              <a:ext uri="{28A0092B-C50C-407E-A947-70E740481C1C}">
                <a14:useLocalDpi xmlns:a14="http://schemas.microsoft.com/office/drawing/2010/main" val="0"/>
              </a:ext>
            </a:extLst>
          </a:blip>
          <a:srcRect l="31438" t="11018" r="31742" b="62220"/>
          <a:stretch/>
        </p:blipFill>
        <p:spPr bwMode="auto">
          <a:xfrm>
            <a:off x="4470573" y="4978465"/>
            <a:ext cx="2045643" cy="86736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4470573" y="4759260"/>
            <a:ext cx="1302937" cy="253916"/>
          </a:xfrm>
          <a:prstGeom prst="rect">
            <a:avLst/>
          </a:prstGeom>
          <a:noFill/>
        </p:spPr>
        <p:txBody>
          <a:bodyPr wrap="square" rtlCol="0">
            <a:spAutoFit/>
          </a:bodyPr>
          <a:lstStyle/>
          <a:p>
            <a:r>
              <a:rPr lang="en-GB" sz="1050" dirty="0">
                <a:latin typeface="Bahnschrift SemiBold" panose="020B0502040204020203" pitchFamily="34" charset="0"/>
              </a:rPr>
              <a:t>Webinar</a:t>
            </a:r>
            <a:r>
              <a:rPr lang="en-GB" sz="800" dirty="0" smtClean="0">
                <a:latin typeface="Bahnschrift Light" panose="020B0502040204020203" pitchFamily="34" charset="0"/>
              </a:rPr>
              <a:t> </a:t>
            </a:r>
            <a:r>
              <a:rPr lang="en-GB" sz="1050" dirty="0">
                <a:latin typeface="Bahnschrift SemiBold" panose="020B0502040204020203" pitchFamily="34" charset="0"/>
              </a:rPr>
              <a:t>Sponsors</a:t>
            </a:r>
            <a:r>
              <a:rPr lang="en-GB" sz="800" dirty="0" smtClean="0">
                <a:latin typeface="Bahnschrift Light" panose="020B0502040204020203" pitchFamily="34" charset="0"/>
              </a:rPr>
              <a:t>:</a:t>
            </a:r>
            <a:endParaRPr lang="en-GB" sz="800" dirty="0">
              <a:latin typeface="Bahnschrift Light" panose="020B0502040204020203" pitchFamily="34" charset="0"/>
            </a:endParaRPr>
          </a:p>
        </p:txBody>
      </p:sp>
      <p:pic>
        <p:nvPicPr>
          <p:cNvPr id="35" name="Picture 5" descr="Image result for reach water security"/>
          <p:cNvPicPr>
            <a:picLocks noChangeAspect="1" noChangeArrowheads="1"/>
          </p:cNvPicPr>
          <p:nvPr/>
        </p:nvPicPr>
        <p:blipFill rotWithShape="1">
          <a:blip r:embed="rId5">
            <a:extLst>
              <a:ext uri="{28A0092B-C50C-407E-A947-70E740481C1C}">
                <a14:useLocalDpi xmlns:a14="http://schemas.microsoft.com/office/drawing/2010/main" val="0"/>
              </a:ext>
            </a:extLst>
          </a:blip>
          <a:srcRect l="64735" t="11683" r="-1555" b="61555"/>
          <a:stretch/>
        </p:blipFill>
        <p:spPr bwMode="auto">
          <a:xfrm>
            <a:off x="4445597" y="5542121"/>
            <a:ext cx="2045643" cy="86736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6653067" y="4755992"/>
            <a:ext cx="2351152" cy="1592744"/>
          </a:xfrm>
          <a:prstGeom prst="rect">
            <a:avLst/>
          </a:prstGeom>
          <a:noFill/>
        </p:spPr>
        <p:txBody>
          <a:bodyPr wrap="square" rtlCol="0">
            <a:spAutoFit/>
          </a:bodyPr>
          <a:lstStyle/>
          <a:p>
            <a:r>
              <a:rPr lang="en-GB" sz="1050" dirty="0" smtClean="0">
                <a:latin typeface="Bahnschrift SemiBold" panose="020B0502040204020203" pitchFamily="34" charset="0"/>
              </a:rPr>
              <a:t>With thanks to:</a:t>
            </a:r>
          </a:p>
          <a:p>
            <a:endParaRPr lang="en-GB" sz="100" dirty="0" smtClean="0">
              <a:latin typeface="Bahnschrift SemiBold" panose="020B0502040204020203" pitchFamily="34" charset="0"/>
            </a:endParaRPr>
          </a:p>
          <a:p>
            <a:endParaRPr lang="en-GB" sz="100" dirty="0">
              <a:latin typeface="Bahnschrift SemiBold" panose="020B0502040204020203" pitchFamily="34" charset="0"/>
            </a:endParaRPr>
          </a:p>
          <a:p>
            <a:endParaRPr lang="en-GB" sz="100" dirty="0" smtClean="0">
              <a:latin typeface="Bahnschrift SemiBold" panose="020B0502040204020203" pitchFamily="34" charset="0"/>
            </a:endParaRPr>
          </a:p>
          <a:p>
            <a:r>
              <a:rPr lang="en-GB" sz="1050" dirty="0" smtClean="0">
                <a:latin typeface="Bahnschrift SemiBold" panose="020B0502040204020203" pitchFamily="34" charset="0"/>
              </a:rPr>
              <a:t>   IRC</a:t>
            </a:r>
          </a:p>
          <a:p>
            <a:r>
              <a:rPr lang="en-GB" sz="1050" dirty="0" smtClean="0">
                <a:latin typeface="Bahnschrift SemiBold" panose="020B0502040204020203" pitchFamily="34" charset="0"/>
              </a:rPr>
              <a:t>   </a:t>
            </a:r>
            <a:r>
              <a:rPr lang="en-GB" sz="1050" dirty="0" err="1" smtClean="0">
                <a:latin typeface="Bahnschrift SemiBold" panose="020B0502040204020203" pitchFamily="34" charset="0"/>
              </a:rPr>
              <a:t>Simavi</a:t>
            </a:r>
            <a:endParaRPr lang="en-GB" sz="1050" dirty="0" smtClean="0">
              <a:latin typeface="Bahnschrift SemiBold" panose="020B0502040204020203" pitchFamily="34" charset="0"/>
            </a:endParaRPr>
          </a:p>
          <a:p>
            <a:r>
              <a:rPr lang="en-GB" sz="1050" dirty="0" smtClean="0">
                <a:latin typeface="Bahnschrift SemiBold" panose="020B0502040204020203" pitchFamily="34" charset="0"/>
              </a:rPr>
              <a:t>   </a:t>
            </a:r>
            <a:r>
              <a:rPr lang="en-GB" sz="1050" dirty="0" err="1" smtClean="0">
                <a:latin typeface="Bahnschrift SemiBold" panose="020B0502040204020203" pitchFamily="34" charset="0"/>
              </a:rPr>
              <a:t>Skat</a:t>
            </a:r>
            <a:endParaRPr lang="en-GB" sz="1050" dirty="0" smtClean="0">
              <a:latin typeface="Bahnschrift SemiBold" panose="020B0502040204020203" pitchFamily="34" charset="0"/>
            </a:endParaRPr>
          </a:p>
          <a:p>
            <a:r>
              <a:rPr lang="en-GB" sz="1050" dirty="0" smtClean="0">
                <a:latin typeface="Bahnschrift SemiBold" panose="020B0502040204020203" pitchFamily="34" charset="0"/>
              </a:rPr>
              <a:t>   UNICEF</a:t>
            </a:r>
          </a:p>
          <a:p>
            <a:r>
              <a:rPr lang="en-GB" sz="1050" dirty="0">
                <a:latin typeface="Bahnschrift SemiBold" panose="020B0502040204020203" pitchFamily="34" charset="0"/>
              </a:rPr>
              <a:t>   UNC Water </a:t>
            </a:r>
            <a:r>
              <a:rPr lang="en-GB" sz="1050" dirty="0" smtClean="0">
                <a:latin typeface="Bahnschrift SemiBold" panose="020B0502040204020203" pitchFamily="34" charset="0"/>
              </a:rPr>
              <a:t>Institute</a:t>
            </a:r>
          </a:p>
          <a:p>
            <a:r>
              <a:rPr lang="en-GB" sz="1050" dirty="0" smtClean="0">
                <a:latin typeface="Bahnschrift SemiBold" panose="020B0502040204020203" pitchFamily="34" charset="0"/>
              </a:rPr>
              <a:t>   </a:t>
            </a:r>
            <a:r>
              <a:rPr lang="en-GB" sz="1050" dirty="0" err="1" smtClean="0">
                <a:latin typeface="Bahnschrift SemiBold" panose="020B0502040204020203" pitchFamily="34" charset="0"/>
              </a:rPr>
              <a:t>WaterAid</a:t>
            </a:r>
            <a:endParaRPr lang="en-GB" sz="1050" dirty="0" smtClean="0">
              <a:latin typeface="Bahnschrift SemiBold" panose="020B0502040204020203" pitchFamily="34" charset="0"/>
            </a:endParaRPr>
          </a:p>
          <a:p>
            <a:r>
              <a:rPr lang="en-GB" sz="1050" dirty="0" smtClean="0">
                <a:latin typeface="Bahnschrift SemiBold" panose="020B0502040204020203" pitchFamily="34" charset="0"/>
              </a:rPr>
              <a:t>   World Bank</a:t>
            </a:r>
          </a:p>
          <a:p>
            <a:r>
              <a:rPr lang="en-GB" sz="1050" dirty="0" smtClean="0">
                <a:latin typeface="Bahnschrift SemiBold" panose="020B0502040204020203" pitchFamily="34" charset="0"/>
              </a:rPr>
              <a:t>   …and all speakers and Chairs</a:t>
            </a:r>
            <a:endParaRPr lang="en-GB" sz="1050" dirty="0">
              <a:latin typeface="Bahnschrift SemiBold" panose="020B0502040204020203" pitchFamily="34" charset="0"/>
            </a:endParaRPr>
          </a:p>
        </p:txBody>
      </p:sp>
    </p:spTree>
    <p:extLst>
      <p:ext uri="{BB962C8B-B14F-4D97-AF65-F5344CB8AC3E}">
        <p14:creationId xmlns:p14="http://schemas.microsoft.com/office/powerpoint/2010/main" val="1661291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F8B235-8506-4C3B-A214-3A9A81C1C68F}"/>
              </a:ext>
            </a:extLst>
          </p:cNvPr>
          <p:cNvSpPr>
            <a:spLocks noGrp="1"/>
          </p:cNvSpPr>
          <p:nvPr>
            <p:ph type="title"/>
          </p:nvPr>
        </p:nvSpPr>
        <p:spPr/>
        <p:txBody>
          <a:bodyPr/>
          <a:lstStyle/>
          <a:p>
            <a:r>
              <a:rPr lang="de-DE" dirty="0"/>
              <a:t>Connect </a:t>
            </a:r>
            <a:r>
              <a:rPr lang="en-US" dirty="0"/>
              <a:t>your audio </a:t>
            </a:r>
            <a:r>
              <a:rPr lang="en-US" dirty="0" smtClean="0"/>
              <a:t>device</a:t>
            </a:r>
            <a:endParaRPr lang="de-DE" dirty="0"/>
          </a:p>
        </p:txBody>
      </p:sp>
      <p:sp>
        <p:nvSpPr>
          <p:cNvPr id="3" name="Inhaltsplatzhalter 2">
            <a:extLst>
              <a:ext uri="{FF2B5EF4-FFF2-40B4-BE49-F238E27FC236}">
                <a16:creationId xmlns:a16="http://schemas.microsoft.com/office/drawing/2014/main" id="{BFBAA786-70D3-4BF9-8E72-88F187146A96}"/>
              </a:ext>
            </a:extLst>
          </p:cNvPr>
          <p:cNvSpPr>
            <a:spLocks noGrp="1"/>
          </p:cNvSpPr>
          <p:nvPr>
            <p:ph idx="1"/>
          </p:nvPr>
        </p:nvSpPr>
        <p:spPr>
          <a:xfrm>
            <a:off x="1800062" y="5883036"/>
            <a:ext cx="4753158" cy="578499"/>
          </a:xfrm>
        </p:spPr>
        <p:txBody>
          <a:bodyPr>
            <a:normAutofit/>
          </a:bodyPr>
          <a:lstStyle/>
          <a:p>
            <a:pPr marL="0" indent="0">
              <a:buNone/>
            </a:pPr>
            <a:r>
              <a:rPr lang="en-GB" sz="1400" dirty="0" smtClean="0">
                <a:solidFill>
                  <a:schemeClr val="tx2"/>
                </a:solidFill>
              </a:rPr>
              <a:t>If </a:t>
            </a:r>
            <a:r>
              <a:rPr lang="en-GB" sz="1400" dirty="0">
                <a:solidFill>
                  <a:schemeClr val="tx2"/>
                </a:solidFill>
              </a:rPr>
              <a:t>you still have problems hearing, please contact Martin Laeng </a:t>
            </a:r>
            <a:endParaRPr lang="en-GB" sz="1400" dirty="0" smtClean="0">
              <a:solidFill>
                <a:schemeClr val="tx2"/>
              </a:solidFill>
            </a:endParaRPr>
          </a:p>
          <a:p>
            <a:pPr marL="0" indent="0">
              <a:buNone/>
            </a:pPr>
            <a:r>
              <a:rPr lang="en-GB" sz="1400" dirty="0" smtClean="0">
                <a:solidFill>
                  <a:schemeClr val="tx2"/>
                </a:solidFill>
              </a:rPr>
              <a:t>(martin.laeng@skat.ch) </a:t>
            </a:r>
            <a:r>
              <a:rPr lang="en-GB" sz="1400" dirty="0">
                <a:solidFill>
                  <a:schemeClr val="tx2"/>
                </a:solidFill>
              </a:rPr>
              <a:t>and he will help you</a:t>
            </a:r>
            <a:endParaRPr lang="de-DE" sz="1400" dirty="0">
              <a:solidFill>
                <a:schemeClr val="tx2"/>
              </a:solidFill>
            </a:endParaRPr>
          </a:p>
        </p:txBody>
      </p:sp>
      <p:pic>
        <p:nvPicPr>
          <p:cNvPr id="4" name="Picture 3"/>
          <p:cNvPicPr>
            <a:picLocks noChangeAspect="1"/>
          </p:cNvPicPr>
          <p:nvPr/>
        </p:nvPicPr>
        <p:blipFill>
          <a:blip r:embed="rId4"/>
          <a:stretch>
            <a:fillRect/>
          </a:stretch>
        </p:blipFill>
        <p:spPr>
          <a:xfrm>
            <a:off x="971600" y="1557370"/>
            <a:ext cx="7447343" cy="4189027"/>
          </a:xfrm>
          <a:prstGeom prst="rect">
            <a:avLst/>
          </a:prstGeom>
          <a:ln w="66675">
            <a:solidFill>
              <a:schemeClr val="bg2">
                <a:lumMod val="90000"/>
              </a:schemeClr>
            </a:solidFill>
          </a:ln>
        </p:spPr>
      </p:pic>
      <p:pic>
        <p:nvPicPr>
          <p:cNvPr id="5" name="Picture 4"/>
          <p:cNvPicPr>
            <a:picLocks noChangeAspect="1"/>
          </p:cNvPicPr>
          <p:nvPr/>
        </p:nvPicPr>
        <p:blipFill rotWithShape="1">
          <a:blip r:embed="rId5"/>
          <a:srcRect l="75127" t="72336"/>
          <a:stretch/>
        </p:blipFill>
        <p:spPr>
          <a:xfrm>
            <a:off x="6553220" y="4577760"/>
            <a:ext cx="1852372" cy="1158863"/>
          </a:xfrm>
          <a:prstGeom prst="rect">
            <a:avLst/>
          </a:prstGeom>
        </p:spPr>
      </p:pic>
      <p:pic>
        <p:nvPicPr>
          <p:cNvPr id="8" name="Picture 7"/>
          <p:cNvPicPr>
            <a:picLocks noChangeAspect="1"/>
          </p:cNvPicPr>
          <p:nvPr/>
        </p:nvPicPr>
        <p:blipFill rotWithShape="1">
          <a:blip r:embed="rId6"/>
          <a:srcRect l="29780" t="27041" r="29854" b="32858"/>
          <a:stretch/>
        </p:blipFill>
        <p:spPr bwMode="auto">
          <a:xfrm>
            <a:off x="2474300" y="2687292"/>
            <a:ext cx="3005834" cy="1679076"/>
          </a:xfrm>
          <a:prstGeom prst="rect">
            <a:avLst/>
          </a:prstGeom>
          <a:ln>
            <a:noFill/>
          </a:ln>
          <a:extLst>
            <a:ext uri="{53640926-AAD7-44D8-BBD7-CCE9431645EC}">
              <a14:shadowObscured xmlns:a14="http://schemas.microsoft.com/office/drawing/2010/main"/>
            </a:ext>
          </a:extLst>
        </p:spPr>
      </p:pic>
      <p:pic>
        <p:nvPicPr>
          <p:cNvPr id="9" name="Picture 8"/>
          <p:cNvPicPr>
            <a:picLocks noChangeAspect="1"/>
          </p:cNvPicPr>
          <p:nvPr/>
        </p:nvPicPr>
        <p:blipFill rotWithShape="1">
          <a:blip r:embed="rId7"/>
          <a:srcRect l="96" t="86877" r="93130" b="5370"/>
          <a:stretch/>
        </p:blipFill>
        <p:spPr bwMode="auto">
          <a:xfrm>
            <a:off x="295990" y="5426033"/>
            <a:ext cx="504135" cy="324264"/>
          </a:xfrm>
          <a:prstGeom prst="rect">
            <a:avLst/>
          </a:prstGeom>
          <a:ln w="44450">
            <a:solidFill>
              <a:schemeClr val="bg2">
                <a:lumMod val="90000"/>
              </a:schemeClr>
            </a:solidFill>
          </a:ln>
          <a:extLst>
            <a:ext uri="{53640926-AAD7-44D8-BBD7-CCE9431645EC}">
              <a14:shadowObscured xmlns:a14="http://schemas.microsoft.com/office/drawing/2010/main"/>
            </a:ext>
          </a:extLst>
        </p:spPr>
      </p:pic>
      <p:sp>
        <p:nvSpPr>
          <p:cNvPr id="10" name="Oval Callout 9"/>
          <p:cNvSpPr/>
          <p:nvPr/>
        </p:nvSpPr>
        <p:spPr>
          <a:xfrm>
            <a:off x="6872064" y="3075819"/>
            <a:ext cx="2160240" cy="1152128"/>
          </a:xfrm>
          <a:prstGeom prst="wedgeEllipseCallout">
            <a:avLst>
              <a:gd name="adj1" fmla="val -20833"/>
              <a:gd name="adj2" fmla="val 8653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b="1" dirty="0" smtClean="0">
                <a:solidFill>
                  <a:schemeClr val="tx1"/>
                </a:solidFill>
              </a:rPr>
              <a:t>Write your questions here</a:t>
            </a:r>
            <a:endParaRPr lang="en-GB" sz="1600" b="1" dirty="0">
              <a:solidFill>
                <a:schemeClr val="tx1"/>
              </a:solidFill>
            </a:endParaRPr>
          </a:p>
        </p:txBody>
      </p:sp>
      <p:sp>
        <p:nvSpPr>
          <p:cNvPr id="11" name="Oval 10"/>
          <p:cNvSpPr/>
          <p:nvPr/>
        </p:nvSpPr>
        <p:spPr>
          <a:xfrm flipV="1">
            <a:off x="5975263" y="4674318"/>
            <a:ext cx="3057041" cy="1112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2627784" y="3651883"/>
            <a:ext cx="2592288" cy="209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Oval 14"/>
          <p:cNvSpPr/>
          <p:nvPr/>
        </p:nvSpPr>
        <p:spPr>
          <a:xfrm flipV="1">
            <a:off x="3289643" y="3306618"/>
            <a:ext cx="1423111" cy="4029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Callout 15"/>
          <p:cNvSpPr/>
          <p:nvPr/>
        </p:nvSpPr>
        <p:spPr>
          <a:xfrm>
            <a:off x="55454" y="2882933"/>
            <a:ext cx="2708335" cy="1208154"/>
          </a:xfrm>
          <a:prstGeom prst="wedgeEllipseCallout">
            <a:avLst>
              <a:gd name="adj1" fmla="val -12913"/>
              <a:gd name="adj2" fmla="val 14854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b="1" dirty="0" smtClean="0">
                <a:solidFill>
                  <a:schemeClr val="tx1"/>
                </a:solidFill>
              </a:rPr>
              <a:t>Join with Computer Audio and select a different speakers</a:t>
            </a:r>
            <a:endParaRPr lang="en-GB" sz="1600" b="1" dirty="0">
              <a:solidFill>
                <a:schemeClr val="tx1"/>
              </a:solidFill>
            </a:endParaRPr>
          </a:p>
        </p:txBody>
      </p:sp>
      <p:sp>
        <p:nvSpPr>
          <p:cNvPr id="17" name="Oval 16"/>
          <p:cNvSpPr/>
          <p:nvPr/>
        </p:nvSpPr>
        <p:spPr>
          <a:xfrm flipV="1">
            <a:off x="55454" y="5272953"/>
            <a:ext cx="1816049" cy="666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Callout 17"/>
          <p:cNvSpPr/>
          <p:nvPr/>
        </p:nvSpPr>
        <p:spPr>
          <a:xfrm>
            <a:off x="44793" y="2877744"/>
            <a:ext cx="2708335" cy="1208154"/>
          </a:xfrm>
          <a:prstGeom prst="wedgeEllipseCallout">
            <a:avLst>
              <a:gd name="adj1" fmla="val 69591"/>
              <a:gd name="adj2" fmla="val 144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b="1" dirty="0" smtClean="0">
                <a:solidFill>
                  <a:schemeClr val="tx1"/>
                </a:solidFill>
              </a:rPr>
              <a:t>Join with Computer Audio and select different speakers</a:t>
            </a:r>
            <a:endParaRPr lang="en-GB" sz="1600" b="1" dirty="0">
              <a:solidFill>
                <a:schemeClr val="tx1"/>
              </a:solidFill>
            </a:endParaRPr>
          </a:p>
        </p:txBody>
      </p:sp>
      <p:pic>
        <p:nvPicPr>
          <p:cNvPr id="19" name="Picture 18"/>
          <p:cNvPicPr/>
          <p:nvPr/>
        </p:nvPicPr>
        <p:blipFill rotWithShape="1">
          <a:blip r:embed="rId4"/>
          <a:srcRect l="11168" t="93835" r="73410"/>
          <a:stretch/>
        </p:blipFill>
        <p:spPr bwMode="auto">
          <a:xfrm>
            <a:off x="4019965" y="5458366"/>
            <a:ext cx="883920" cy="278257"/>
          </a:xfrm>
          <a:prstGeom prst="rect">
            <a:avLst/>
          </a:prstGeom>
          <a:ln>
            <a:noFill/>
          </a:ln>
          <a:extLst>
            <a:ext uri="{53640926-AAD7-44D8-BBD7-CCE9431645EC}">
              <a14:shadowObscured xmlns:a14="http://schemas.microsoft.com/office/drawing/2010/main"/>
            </a:ext>
          </a:extLst>
        </p:spPr>
      </p:pic>
      <p:pic>
        <p:nvPicPr>
          <p:cNvPr id="20" name="Picture 19"/>
          <p:cNvPicPr>
            <a:picLocks noChangeAspect="1"/>
          </p:cNvPicPr>
          <p:nvPr/>
        </p:nvPicPr>
        <p:blipFill rotWithShape="1">
          <a:blip r:embed="rId5"/>
          <a:srcRect l="78441" t="79091" r="19681" b="17471"/>
          <a:stretch/>
        </p:blipFill>
        <p:spPr>
          <a:xfrm>
            <a:off x="6804248" y="5013176"/>
            <a:ext cx="139824" cy="144016"/>
          </a:xfrm>
          <a:prstGeom prst="rect">
            <a:avLst/>
          </a:prstGeom>
        </p:spPr>
      </p:pic>
      <p:pic>
        <p:nvPicPr>
          <p:cNvPr id="21" name="Picture 20"/>
          <p:cNvPicPr>
            <a:picLocks noChangeAspect="1"/>
          </p:cNvPicPr>
          <p:nvPr/>
        </p:nvPicPr>
        <p:blipFill rotWithShape="1">
          <a:blip r:embed="rId5"/>
          <a:srcRect l="81520" t="74117" r="16782" b="22445"/>
          <a:stretch/>
        </p:blipFill>
        <p:spPr>
          <a:xfrm>
            <a:off x="6804247" y="4869160"/>
            <a:ext cx="126473" cy="144016"/>
          </a:xfrm>
          <a:prstGeom prst="rect">
            <a:avLst/>
          </a:prstGeom>
        </p:spPr>
      </p:pic>
    </p:spTree>
    <p:extLst>
      <p:ext uri="{BB962C8B-B14F-4D97-AF65-F5344CB8AC3E}">
        <p14:creationId xmlns:p14="http://schemas.microsoft.com/office/powerpoint/2010/main" val="36670210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F4B212C8-9C5F-4D93-99DB-BDB9B7F554B0}"/>
              </a:ext>
            </a:extLst>
          </p:cNvPr>
          <p:cNvGraphicFramePr>
            <a:graphicFrameLocks noGrp="1"/>
          </p:cNvGraphicFramePr>
          <p:nvPr>
            <p:extLst>
              <p:ext uri="{D42A27DB-BD31-4B8C-83A1-F6EECF244321}">
                <p14:modId xmlns:p14="http://schemas.microsoft.com/office/powerpoint/2010/main" val="2963757576"/>
              </p:ext>
            </p:extLst>
          </p:nvPr>
        </p:nvGraphicFramePr>
        <p:xfrm>
          <a:off x="660377" y="1844824"/>
          <a:ext cx="7870836" cy="3557505"/>
        </p:xfrm>
        <a:graphic>
          <a:graphicData uri="http://schemas.openxmlformats.org/drawingml/2006/table">
            <a:tbl>
              <a:tblPr firstRow="1" firstCol="1" bandRow="1">
                <a:tableStyleId>{72833802-FEF1-4C79-8D5D-14CF1EAF98D9}</a:tableStyleId>
              </a:tblPr>
              <a:tblGrid>
                <a:gridCol w="775458">
                  <a:extLst>
                    <a:ext uri="{9D8B030D-6E8A-4147-A177-3AD203B41FA5}">
                      <a16:colId xmlns:a16="http://schemas.microsoft.com/office/drawing/2014/main" val="20000"/>
                    </a:ext>
                  </a:extLst>
                </a:gridCol>
                <a:gridCol w="5672309">
                  <a:extLst>
                    <a:ext uri="{9D8B030D-6E8A-4147-A177-3AD203B41FA5}">
                      <a16:colId xmlns:a16="http://schemas.microsoft.com/office/drawing/2014/main" val="20001"/>
                    </a:ext>
                  </a:extLst>
                </a:gridCol>
                <a:gridCol w="1423069">
                  <a:extLst>
                    <a:ext uri="{9D8B030D-6E8A-4147-A177-3AD203B41FA5}">
                      <a16:colId xmlns:a16="http://schemas.microsoft.com/office/drawing/2014/main" val="84342631"/>
                    </a:ext>
                  </a:extLst>
                </a:gridCol>
              </a:tblGrid>
              <a:tr h="648072">
                <a:tc>
                  <a:txBody>
                    <a:bodyPr/>
                    <a:lstStyle/>
                    <a:p>
                      <a:pPr>
                        <a:lnSpc>
                          <a:spcPct val="115000"/>
                        </a:lnSpc>
                        <a:spcAft>
                          <a:spcPts val="0"/>
                        </a:spcAft>
                      </a:pPr>
                      <a:endParaRPr lang="en-GB" sz="1800" dirty="0">
                        <a:effectLst/>
                        <a:latin typeface="Segoe UI" panose="020B0502040204020203" pitchFamily="34" charset="0"/>
                        <a:ea typeface="Calibri"/>
                        <a:cs typeface="Segoe UI" panose="020B0502040204020203" pitchFamily="34" charset="0"/>
                      </a:endParaRPr>
                    </a:p>
                  </a:txBody>
                  <a:tcPr marL="68580" marR="68580" marT="0" marB="0"/>
                </a:tc>
                <a:tc>
                  <a:txBody>
                    <a:bodyPr/>
                    <a:lstStyle/>
                    <a:p>
                      <a:pPr>
                        <a:lnSpc>
                          <a:spcPct val="115000"/>
                        </a:lnSpc>
                        <a:spcAft>
                          <a:spcPts val="0"/>
                        </a:spcAft>
                      </a:pPr>
                      <a:r>
                        <a:rPr lang="de-DE" sz="1400" dirty="0" smtClean="0"/>
                        <a:t>Webinars </a:t>
                      </a:r>
                      <a:r>
                        <a:rPr lang="de-DE" sz="1400" dirty="0" err="1" smtClean="0"/>
                        <a:t>start</a:t>
                      </a:r>
                      <a:r>
                        <a:rPr lang="de-DE" sz="1400" dirty="0" smtClean="0"/>
                        <a:t> in English @ 14.30 CET </a:t>
                      </a:r>
                      <a:endParaRPr lang="en-GB" sz="1400" b="1" kern="1200" dirty="0">
                        <a:solidFill>
                          <a:schemeClr val="bg1"/>
                        </a:solidFill>
                        <a:effectLst/>
                        <a:latin typeface="+mn-lt"/>
                        <a:ea typeface="+mn-ea"/>
                        <a:cs typeface="+mn-cs"/>
                      </a:endParaRPr>
                    </a:p>
                  </a:txBody>
                  <a:tcPr marL="68580" marR="68580" marT="0" marB="0"/>
                </a:tc>
                <a:tc>
                  <a:txBody>
                    <a:bodyPr/>
                    <a:lstStyle/>
                    <a:p>
                      <a:pPr>
                        <a:lnSpc>
                          <a:spcPct val="115000"/>
                        </a:lnSpc>
                        <a:spcAft>
                          <a:spcPts val="0"/>
                        </a:spcAft>
                      </a:pPr>
                      <a:r>
                        <a:rPr lang="en-GB" sz="1400" b="1" kern="1200" dirty="0">
                          <a:solidFill>
                            <a:schemeClr val="bg1"/>
                          </a:solidFill>
                          <a:effectLst/>
                          <a:latin typeface="+mn-lt"/>
                          <a:ea typeface="+mn-ea"/>
                          <a:cs typeface="+mn-cs"/>
                        </a:rPr>
                        <a:t>2</a:t>
                      </a:r>
                      <a:r>
                        <a:rPr lang="en-GB" sz="1400" b="1" kern="1200" baseline="30000" dirty="0">
                          <a:solidFill>
                            <a:schemeClr val="bg1"/>
                          </a:solidFill>
                          <a:effectLst/>
                          <a:latin typeface="+mn-lt"/>
                          <a:ea typeface="+mn-ea"/>
                          <a:cs typeface="+mn-cs"/>
                        </a:rPr>
                        <a:t>nd</a:t>
                      </a:r>
                      <a:r>
                        <a:rPr lang="en-GB" sz="1400" b="1" kern="1200" dirty="0">
                          <a:solidFill>
                            <a:schemeClr val="bg1"/>
                          </a:solidFill>
                          <a:effectLst/>
                          <a:latin typeface="+mn-lt"/>
                          <a:ea typeface="+mn-ea"/>
                          <a:cs typeface="+mn-cs"/>
                        </a:rPr>
                        <a:t> </a:t>
                      </a:r>
                      <a:r>
                        <a:rPr lang="en-GB" sz="1400" b="1" kern="1200" dirty="0" smtClean="0">
                          <a:solidFill>
                            <a:schemeClr val="bg1"/>
                          </a:solidFill>
                          <a:effectLst/>
                          <a:latin typeface="+mn-lt"/>
                          <a:ea typeface="+mn-ea"/>
                          <a:cs typeface="+mn-cs"/>
                        </a:rPr>
                        <a:t>Language</a:t>
                      </a:r>
                    </a:p>
                    <a:p>
                      <a:pPr marL="0" marR="0" lvl="0" indent="0" algn="l" defTabSz="685800" rtl="0" eaLnBrk="1" fontAlgn="auto" latinLnBrk="0" hangingPunct="1">
                        <a:lnSpc>
                          <a:spcPct val="115000"/>
                        </a:lnSpc>
                        <a:spcBef>
                          <a:spcPts val="0"/>
                        </a:spcBef>
                        <a:spcAft>
                          <a:spcPts val="0"/>
                        </a:spcAft>
                        <a:buClrTx/>
                        <a:buSzTx/>
                        <a:buFontTx/>
                        <a:buNone/>
                        <a:tabLst/>
                        <a:defRPr/>
                      </a:pPr>
                      <a:r>
                        <a:rPr lang="en-GB" sz="1100" dirty="0" err="1" smtClean="0">
                          <a:solidFill>
                            <a:schemeClr val="bg2">
                              <a:lumMod val="90000"/>
                            </a:schemeClr>
                          </a:solidFill>
                        </a:rPr>
                        <a:t>Français</a:t>
                      </a:r>
                      <a:r>
                        <a:rPr lang="en-GB" sz="1100" dirty="0" smtClean="0">
                          <a:solidFill>
                            <a:schemeClr val="bg2">
                              <a:lumMod val="90000"/>
                            </a:schemeClr>
                          </a:solidFill>
                        </a:rPr>
                        <a:t> @ 11.00 CET  </a:t>
                      </a:r>
                      <a:r>
                        <a:rPr lang="en-GB" sz="1100" dirty="0" smtClean="0">
                          <a:solidFill>
                            <a:schemeClr val="bg2">
                              <a:lumMod val="50000"/>
                            </a:schemeClr>
                          </a:solidFill>
                        </a:rPr>
                        <a:t>  </a:t>
                      </a:r>
                      <a:r>
                        <a:rPr lang="de-DE" sz="1100" dirty="0" smtClean="0">
                          <a:solidFill>
                            <a:schemeClr val="bg2">
                              <a:lumMod val="50000"/>
                            </a:schemeClr>
                          </a:solidFill>
                        </a:rPr>
                        <a:t> </a:t>
                      </a:r>
                      <a:r>
                        <a:rPr lang="de-DE" sz="1100" dirty="0" err="1" smtClean="0">
                          <a:solidFill>
                            <a:schemeClr val="accent6">
                              <a:lumMod val="40000"/>
                              <a:lumOff val="60000"/>
                            </a:schemeClr>
                          </a:solidFill>
                        </a:rPr>
                        <a:t>Español</a:t>
                      </a:r>
                      <a:r>
                        <a:rPr lang="de-DE" sz="1100" dirty="0" smtClean="0">
                          <a:solidFill>
                            <a:schemeClr val="accent6">
                              <a:lumMod val="40000"/>
                              <a:lumOff val="60000"/>
                            </a:schemeClr>
                          </a:solidFill>
                        </a:rPr>
                        <a:t> @ 16.30 CET</a:t>
                      </a:r>
                    </a:p>
                  </a:txBody>
                  <a:tcPr marL="68580" marR="68580" marT="0" marB="0"/>
                </a:tc>
                <a:extLst>
                  <a:ext uri="{0D108BD9-81ED-4DB2-BD59-A6C34878D82A}">
                    <a16:rowId xmlns:a16="http://schemas.microsoft.com/office/drawing/2014/main" val="10000"/>
                  </a:ext>
                </a:extLst>
              </a:tr>
              <a:tr h="296886">
                <a:tc>
                  <a:txBody>
                    <a:bodyPr/>
                    <a:lstStyle/>
                    <a:p>
                      <a:pPr>
                        <a:lnSpc>
                          <a:spcPct val="115000"/>
                        </a:lnSpc>
                        <a:spcAft>
                          <a:spcPts val="0"/>
                        </a:spcAft>
                      </a:pPr>
                      <a:r>
                        <a:rPr lang="en-GB" sz="1400" dirty="0">
                          <a:effectLst/>
                        </a:rPr>
                        <a:t>16 Apr </a:t>
                      </a:r>
                      <a:endParaRPr lang="en-GB" sz="1800" dirty="0">
                        <a:effectLst/>
                        <a:latin typeface="Segoe UI" panose="020B0502040204020203" pitchFamily="34" charset="0"/>
                        <a:ea typeface="Calibri"/>
                        <a:cs typeface="Segoe UI" panose="020B0502040204020203" pitchFamily="34" charset="0"/>
                      </a:endParaRPr>
                    </a:p>
                  </a:txBody>
                  <a:tcPr marL="68580" marR="68580" marT="0" marB="0">
                    <a:solidFill>
                      <a:schemeClr val="bg1">
                        <a:lumMod val="95000"/>
                      </a:schemeClr>
                    </a:solidFill>
                  </a:tcPr>
                </a:tc>
                <a:tc>
                  <a:txBody>
                    <a:bodyPr/>
                    <a:lstStyle/>
                    <a:p>
                      <a:pPr>
                        <a:lnSpc>
                          <a:spcPct val="115000"/>
                        </a:lnSpc>
                        <a:spcAft>
                          <a:spcPts val="0"/>
                        </a:spcAft>
                      </a:pPr>
                      <a:r>
                        <a:rPr lang="en-US" sz="1600" dirty="0">
                          <a:effectLst/>
                        </a:rPr>
                        <a:t>“Leave no one behind” - What does it mean for rural water supply?</a:t>
                      </a:r>
                      <a:endParaRPr lang="en-GB" sz="1600" dirty="0">
                        <a:effectLst/>
                        <a:latin typeface="Segoe UI" panose="020B0502040204020203" pitchFamily="34" charset="0"/>
                        <a:cs typeface="Segoe UI" panose="020B0502040204020203" pitchFamily="34" charset="0"/>
                      </a:endParaRPr>
                    </a:p>
                  </a:txBody>
                  <a:tcPr marL="68580" marR="68580" marT="0" marB="0">
                    <a:solidFill>
                      <a:schemeClr val="bg1">
                        <a:lumMod val="95000"/>
                      </a:schemeClr>
                    </a:solidFill>
                  </a:tcPr>
                </a:tc>
                <a:tc>
                  <a:txBody>
                    <a:bodyPr/>
                    <a:lstStyle/>
                    <a:p>
                      <a:pPr>
                        <a:lnSpc>
                          <a:spcPct val="115000"/>
                        </a:lnSpc>
                        <a:spcAft>
                          <a:spcPts val="0"/>
                        </a:spcAft>
                      </a:pPr>
                      <a:r>
                        <a:rPr lang="en-GB" sz="1400" kern="1200" dirty="0">
                          <a:solidFill>
                            <a:schemeClr val="bg2">
                              <a:lumMod val="50000"/>
                            </a:schemeClr>
                          </a:solidFill>
                          <a:effectLst/>
                          <a:latin typeface="+mn-lt"/>
                          <a:ea typeface="+mn-ea"/>
                          <a:cs typeface="+mn-cs"/>
                        </a:rPr>
                        <a:t>Français</a:t>
                      </a:r>
                    </a:p>
                  </a:txBody>
                  <a:tcPr marL="68580" marR="68580" marT="0" marB="0">
                    <a:solidFill>
                      <a:schemeClr val="bg1">
                        <a:lumMod val="95000"/>
                      </a:schemeClr>
                    </a:solidFill>
                  </a:tcPr>
                </a:tc>
                <a:extLst>
                  <a:ext uri="{0D108BD9-81ED-4DB2-BD59-A6C34878D82A}">
                    <a16:rowId xmlns:a16="http://schemas.microsoft.com/office/drawing/2014/main" val="2847175190"/>
                  </a:ext>
                </a:extLst>
              </a:tr>
              <a:tr h="296886">
                <a:tc>
                  <a:txBody>
                    <a:bodyPr/>
                    <a:lstStyle/>
                    <a:p>
                      <a:pPr>
                        <a:lnSpc>
                          <a:spcPct val="115000"/>
                        </a:lnSpc>
                        <a:spcAft>
                          <a:spcPts val="0"/>
                        </a:spcAft>
                      </a:pPr>
                      <a:r>
                        <a:rPr lang="en-GB" sz="1400" dirty="0">
                          <a:effectLst/>
                        </a:rPr>
                        <a:t>23 Apr   </a:t>
                      </a:r>
                      <a:endParaRPr lang="en-GB" sz="1800" dirty="0">
                        <a:effectLst/>
                        <a:latin typeface="Segoe UI" panose="020B0502040204020203" pitchFamily="34" charset="0"/>
                        <a:ea typeface="Calibri"/>
                        <a:cs typeface="Segoe UI" panose="020B0502040204020203" pitchFamily="34" charset="0"/>
                      </a:endParaRPr>
                    </a:p>
                  </a:txBody>
                  <a:tcPr marL="68580" marR="68580" marT="0" marB="0"/>
                </a:tc>
                <a:tc>
                  <a:txBody>
                    <a:bodyPr/>
                    <a:lstStyle/>
                    <a:p>
                      <a:pPr>
                        <a:lnSpc>
                          <a:spcPct val="115000"/>
                        </a:lnSpc>
                        <a:spcAft>
                          <a:spcPts val="0"/>
                        </a:spcAft>
                      </a:pPr>
                      <a:r>
                        <a:rPr lang="en-US" sz="1600" dirty="0">
                          <a:effectLst/>
                        </a:rPr>
                        <a:t>How to reach all: practical examples of supported Self-supply.</a:t>
                      </a:r>
                      <a:endParaRPr lang="en-GB" sz="2000" dirty="0">
                        <a:effectLst/>
                        <a:latin typeface="Segoe UI" panose="020B0502040204020203" pitchFamily="34" charset="0"/>
                        <a:ea typeface="Calibri"/>
                        <a:cs typeface="Segoe UI" panose="020B0502040204020203" pitchFamily="34" charset="0"/>
                      </a:endParaRPr>
                    </a:p>
                  </a:txBody>
                  <a:tcPr marL="68580" marR="68580" marT="0" marB="0"/>
                </a:tc>
                <a:tc>
                  <a:txBody>
                    <a:bodyPr/>
                    <a:lstStyle/>
                    <a:p>
                      <a:pPr>
                        <a:lnSpc>
                          <a:spcPct val="115000"/>
                        </a:lnSpc>
                        <a:spcAft>
                          <a:spcPts val="0"/>
                        </a:spcAft>
                      </a:pPr>
                      <a:r>
                        <a:rPr lang="de-DE" sz="1400" kern="1200" dirty="0" err="1">
                          <a:solidFill>
                            <a:schemeClr val="accent5">
                              <a:lumMod val="75000"/>
                            </a:schemeClr>
                          </a:solidFill>
                          <a:effectLst/>
                          <a:latin typeface="+mn-lt"/>
                          <a:ea typeface="+mn-ea"/>
                          <a:cs typeface="+mn-cs"/>
                        </a:rPr>
                        <a:t>Español</a:t>
                      </a:r>
                      <a:endParaRPr lang="en-GB" sz="1400" kern="1200" dirty="0">
                        <a:solidFill>
                          <a:schemeClr val="accent5">
                            <a:lumMod val="75000"/>
                          </a:schemeClr>
                        </a:solidFill>
                        <a:effectLst/>
                        <a:latin typeface="+mn-lt"/>
                        <a:ea typeface="+mn-ea"/>
                        <a:cs typeface="+mn-cs"/>
                      </a:endParaRPr>
                    </a:p>
                  </a:txBody>
                  <a:tcPr marL="68580" marR="68580" marT="0" marB="0"/>
                </a:tc>
                <a:extLst>
                  <a:ext uri="{0D108BD9-81ED-4DB2-BD59-A6C34878D82A}">
                    <a16:rowId xmlns:a16="http://schemas.microsoft.com/office/drawing/2014/main" val="2224967639"/>
                  </a:ext>
                </a:extLst>
              </a:tr>
              <a:tr h="296886">
                <a:tc>
                  <a:txBody>
                    <a:bodyPr/>
                    <a:lstStyle/>
                    <a:p>
                      <a:pPr>
                        <a:lnSpc>
                          <a:spcPct val="115000"/>
                        </a:lnSpc>
                        <a:spcAft>
                          <a:spcPts val="0"/>
                        </a:spcAft>
                      </a:pPr>
                      <a:r>
                        <a:rPr lang="en-GB" sz="1400" dirty="0">
                          <a:effectLst/>
                        </a:rPr>
                        <a:t>30 Apr </a:t>
                      </a:r>
                      <a:endParaRPr lang="en-GB" sz="1800" dirty="0">
                        <a:effectLst/>
                        <a:latin typeface="Segoe UI" panose="020B0502040204020203" pitchFamily="34" charset="0"/>
                        <a:ea typeface="Calibri"/>
                        <a:cs typeface="Segoe UI" panose="020B0502040204020203" pitchFamily="34" charset="0"/>
                      </a:endParaRPr>
                    </a:p>
                  </a:txBody>
                  <a:tcPr marL="68580" marR="68580" marT="0" marB="0">
                    <a:solidFill>
                      <a:schemeClr val="bg1">
                        <a:lumMod val="95000"/>
                      </a:schemeClr>
                    </a:solidFill>
                  </a:tcPr>
                </a:tc>
                <a:tc>
                  <a:txBody>
                    <a:bodyPr/>
                    <a:lstStyle/>
                    <a:p>
                      <a:r>
                        <a:rPr lang="de-CH" sz="1600" kern="1200" dirty="0" smtClean="0">
                          <a:solidFill>
                            <a:schemeClr val="tx1"/>
                          </a:solidFill>
                          <a:effectLst/>
                          <a:latin typeface="+mn-lt"/>
                          <a:ea typeface="+mn-ea"/>
                          <a:cs typeface="+mn-cs"/>
                        </a:rPr>
                        <a:t>Water </a:t>
                      </a:r>
                      <a:r>
                        <a:rPr lang="de-CH" sz="1600" kern="1200" dirty="0" err="1" smtClean="0">
                          <a:solidFill>
                            <a:schemeClr val="tx1"/>
                          </a:solidFill>
                          <a:effectLst/>
                          <a:latin typeface="+mn-lt"/>
                          <a:ea typeface="+mn-ea"/>
                          <a:cs typeface="+mn-cs"/>
                        </a:rPr>
                        <a:t>justice</a:t>
                      </a:r>
                      <a:r>
                        <a:rPr lang="de-CH" sz="1600" kern="1200" dirty="0" smtClean="0">
                          <a:solidFill>
                            <a:schemeClr val="tx1"/>
                          </a:solidFill>
                          <a:effectLst/>
                          <a:latin typeface="+mn-lt"/>
                          <a:ea typeface="+mn-ea"/>
                          <a:cs typeface="+mn-cs"/>
                        </a:rPr>
                        <a:t>: </a:t>
                      </a:r>
                      <a:r>
                        <a:rPr lang="de-CH" sz="1600" kern="1200" dirty="0" err="1" smtClean="0">
                          <a:solidFill>
                            <a:schemeClr val="tx1"/>
                          </a:solidFill>
                          <a:effectLst/>
                          <a:latin typeface="+mn-lt"/>
                          <a:ea typeface="+mn-ea"/>
                          <a:cs typeface="+mn-cs"/>
                        </a:rPr>
                        <a:t>recognising</a:t>
                      </a:r>
                      <a:r>
                        <a:rPr lang="de-CH" sz="1600" kern="1200" dirty="0" smtClean="0">
                          <a:solidFill>
                            <a:schemeClr val="tx1"/>
                          </a:solidFill>
                          <a:effectLst/>
                          <a:latin typeface="+mn-lt"/>
                          <a:ea typeface="+mn-ea"/>
                          <a:cs typeface="+mn-cs"/>
                        </a:rPr>
                        <a:t> different </a:t>
                      </a:r>
                      <a:r>
                        <a:rPr lang="de-CH" sz="1600" kern="1200" dirty="0" err="1" smtClean="0">
                          <a:solidFill>
                            <a:schemeClr val="tx1"/>
                          </a:solidFill>
                          <a:effectLst/>
                          <a:latin typeface="+mn-lt"/>
                          <a:ea typeface="+mn-ea"/>
                          <a:cs typeface="+mn-cs"/>
                        </a:rPr>
                        <a:t>needs</a:t>
                      </a:r>
                      <a:r>
                        <a:rPr lang="de-CH" sz="1600" kern="1200" dirty="0" smtClean="0">
                          <a:solidFill>
                            <a:schemeClr val="tx1"/>
                          </a:solidFill>
                          <a:effectLst/>
                          <a:latin typeface="+mn-lt"/>
                          <a:ea typeface="+mn-ea"/>
                          <a:cs typeface="+mn-cs"/>
                        </a:rPr>
                        <a:t> and </a:t>
                      </a:r>
                      <a:r>
                        <a:rPr lang="de-CH" sz="1600" kern="1200" dirty="0" err="1" smtClean="0">
                          <a:solidFill>
                            <a:schemeClr val="tx1"/>
                          </a:solidFill>
                          <a:effectLst/>
                          <a:latin typeface="+mn-lt"/>
                          <a:ea typeface="+mn-ea"/>
                          <a:cs typeface="+mn-cs"/>
                        </a:rPr>
                        <a:t>practices</a:t>
                      </a:r>
                      <a:endParaRPr lang="de-CH" sz="1600" kern="1200" dirty="0">
                        <a:solidFill>
                          <a:schemeClr val="tx1"/>
                        </a:solidFill>
                        <a:effectLst/>
                        <a:latin typeface="+mn-lt"/>
                        <a:ea typeface="+mn-ea"/>
                        <a:cs typeface="+mn-cs"/>
                      </a:endParaRPr>
                    </a:p>
                  </a:txBody>
                  <a:tcPr marL="68580" marR="68580" marT="0" marB="0">
                    <a:solidFill>
                      <a:schemeClr val="bg1">
                        <a:lumMod val="95000"/>
                      </a:schemeClr>
                    </a:solidFill>
                  </a:tcPr>
                </a:tc>
                <a:tc>
                  <a:txBody>
                    <a:bodyPr/>
                    <a:lstStyle/>
                    <a:p>
                      <a:pPr>
                        <a:lnSpc>
                          <a:spcPct val="115000"/>
                        </a:lnSpc>
                        <a:spcAft>
                          <a:spcPts val="0"/>
                        </a:spcAft>
                      </a:pPr>
                      <a:r>
                        <a:rPr lang="en-GB" sz="1400" kern="1200" dirty="0">
                          <a:solidFill>
                            <a:schemeClr val="bg2">
                              <a:lumMod val="50000"/>
                            </a:schemeClr>
                          </a:solidFill>
                          <a:effectLst/>
                          <a:latin typeface="+mn-lt"/>
                          <a:ea typeface="+mn-ea"/>
                          <a:cs typeface="+mn-cs"/>
                        </a:rPr>
                        <a:t>Français</a:t>
                      </a:r>
                    </a:p>
                  </a:txBody>
                  <a:tcPr marL="68580" marR="68580" marT="0" marB="0">
                    <a:solidFill>
                      <a:schemeClr val="bg1">
                        <a:lumMod val="95000"/>
                      </a:schemeClr>
                    </a:solidFill>
                  </a:tcPr>
                </a:tc>
                <a:extLst>
                  <a:ext uri="{0D108BD9-81ED-4DB2-BD59-A6C34878D82A}">
                    <a16:rowId xmlns:a16="http://schemas.microsoft.com/office/drawing/2014/main" val="1531981489"/>
                  </a:ext>
                </a:extLst>
              </a:tr>
              <a:tr h="299745">
                <a:tc>
                  <a:txBody>
                    <a:bodyPr/>
                    <a:lstStyle/>
                    <a:p>
                      <a:pPr>
                        <a:lnSpc>
                          <a:spcPct val="115000"/>
                        </a:lnSpc>
                        <a:spcAft>
                          <a:spcPts val="0"/>
                        </a:spcAft>
                      </a:pPr>
                      <a:r>
                        <a:rPr lang="en-GB" sz="1400" dirty="0">
                          <a:effectLst/>
                        </a:rPr>
                        <a:t>07 May </a:t>
                      </a:r>
                      <a:endParaRPr lang="en-GB" sz="1800" dirty="0">
                        <a:effectLst/>
                        <a:latin typeface="Segoe UI" panose="020B0502040204020203" pitchFamily="34" charset="0"/>
                        <a:ea typeface="Calibri"/>
                        <a:cs typeface="Segoe UI" panose="020B0502040204020203" pitchFamily="34" charset="0"/>
                      </a:endParaRPr>
                    </a:p>
                  </a:txBody>
                  <a:tcPr marL="68580" marR="68580" marT="0" marB="0"/>
                </a:tc>
                <a:tc>
                  <a:txBody>
                    <a:bodyPr/>
                    <a:lstStyle/>
                    <a:p>
                      <a:pPr>
                        <a:lnSpc>
                          <a:spcPct val="115000"/>
                        </a:lnSpc>
                        <a:spcAft>
                          <a:spcPts val="0"/>
                        </a:spcAft>
                      </a:pPr>
                      <a:r>
                        <a:rPr lang="en-US" sz="1600" kern="1200" dirty="0" smtClean="0">
                          <a:solidFill>
                            <a:schemeClr val="tx1"/>
                          </a:solidFill>
                          <a:effectLst/>
                          <a:latin typeface="+mn-lt"/>
                          <a:ea typeface="+mn-ea"/>
                          <a:cs typeface="+mn-cs"/>
                        </a:rPr>
                        <a:t>Including water quality testing into routine monitoring</a:t>
                      </a:r>
                      <a:endParaRPr lang="en-GB" sz="1600" kern="1200" dirty="0">
                        <a:solidFill>
                          <a:schemeClr val="tx1"/>
                        </a:solidFill>
                        <a:effectLst/>
                        <a:latin typeface="+mn-lt"/>
                        <a:ea typeface="+mn-ea"/>
                        <a:cs typeface="+mn-cs"/>
                      </a:endParaRPr>
                    </a:p>
                  </a:txBody>
                  <a:tcPr marL="68580" marR="68580" marT="0" marB="0"/>
                </a:tc>
                <a:tc>
                  <a:txBody>
                    <a:bodyPr/>
                    <a:lstStyle/>
                    <a:p>
                      <a:pPr>
                        <a:lnSpc>
                          <a:spcPct val="115000"/>
                        </a:lnSpc>
                        <a:spcAft>
                          <a:spcPts val="0"/>
                        </a:spcAft>
                      </a:pPr>
                      <a:r>
                        <a:rPr lang="de-DE" sz="1400" kern="1200" dirty="0" err="1">
                          <a:solidFill>
                            <a:schemeClr val="accent5">
                              <a:lumMod val="75000"/>
                            </a:schemeClr>
                          </a:solidFill>
                          <a:effectLst/>
                          <a:latin typeface="+mn-lt"/>
                          <a:ea typeface="+mn-ea"/>
                          <a:cs typeface="+mn-cs"/>
                        </a:rPr>
                        <a:t>Español</a:t>
                      </a:r>
                      <a:endParaRPr lang="en-GB" sz="1400" kern="1200" dirty="0">
                        <a:solidFill>
                          <a:schemeClr val="accent5">
                            <a:lumMod val="75000"/>
                          </a:schemeClr>
                        </a:solidFill>
                        <a:effectLst/>
                        <a:latin typeface="+mn-lt"/>
                        <a:ea typeface="+mn-ea"/>
                        <a:cs typeface="+mn-cs"/>
                      </a:endParaRPr>
                    </a:p>
                  </a:txBody>
                  <a:tcPr marL="68580" marR="68580" marT="0" marB="0"/>
                </a:tc>
                <a:extLst>
                  <a:ext uri="{0D108BD9-81ED-4DB2-BD59-A6C34878D82A}">
                    <a16:rowId xmlns:a16="http://schemas.microsoft.com/office/drawing/2014/main" val="10004"/>
                  </a:ext>
                </a:extLst>
              </a:tr>
              <a:tr h="298683">
                <a:tc>
                  <a:txBody>
                    <a:bodyPr/>
                    <a:lstStyle/>
                    <a:p>
                      <a:pPr>
                        <a:lnSpc>
                          <a:spcPct val="115000"/>
                        </a:lnSpc>
                        <a:spcAft>
                          <a:spcPts val="0"/>
                        </a:spcAft>
                      </a:pPr>
                      <a:r>
                        <a:rPr lang="en-GB" sz="1400" dirty="0">
                          <a:effectLst/>
                        </a:rPr>
                        <a:t>14 May </a:t>
                      </a:r>
                      <a:endParaRPr lang="en-GB" sz="1800" dirty="0">
                        <a:effectLst/>
                        <a:latin typeface="Segoe UI" panose="020B0502040204020203" pitchFamily="34" charset="0"/>
                        <a:ea typeface="Calibri"/>
                        <a:cs typeface="Segoe UI" panose="020B0502040204020203" pitchFamily="34" charset="0"/>
                      </a:endParaRPr>
                    </a:p>
                  </a:txBody>
                  <a:tcPr marL="68580" marR="68580" marT="0" marB="0">
                    <a:solidFill>
                      <a:schemeClr val="bg1">
                        <a:lumMod val="95000"/>
                      </a:schemeClr>
                    </a:solidFill>
                  </a:tcPr>
                </a:tc>
                <a:tc>
                  <a:txBody>
                    <a:bodyPr/>
                    <a:lstStyle/>
                    <a:p>
                      <a:pPr>
                        <a:lnSpc>
                          <a:spcPct val="115000"/>
                        </a:lnSpc>
                        <a:spcAft>
                          <a:spcPts val="0"/>
                        </a:spcAft>
                      </a:pPr>
                      <a:r>
                        <a:rPr lang="en-US" sz="1600" kern="1200" dirty="0" smtClean="0">
                          <a:effectLst/>
                        </a:rPr>
                        <a:t>A </a:t>
                      </a:r>
                      <a:r>
                        <a:rPr lang="en-US" sz="1600" kern="1200" dirty="0">
                          <a:effectLst/>
                        </a:rPr>
                        <a:t>conversation about borehole drilling by private enterprises</a:t>
                      </a:r>
                      <a:endParaRPr lang="de-CH" sz="1600" kern="1200" dirty="0">
                        <a:solidFill>
                          <a:schemeClr val="dk1"/>
                        </a:solidFill>
                        <a:effectLst/>
                        <a:latin typeface="+mn-lt"/>
                        <a:ea typeface="+mn-ea"/>
                        <a:cs typeface="+mn-cs"/>
                      </a:endParaRPr>
                    </a:p>
                  </a:txBody>
                  <a:tcPr marL="48260" marR="48260" marT="0" marB="0">
                    <a:solidFill>
                      <a:schemeClr val="bg1">
                        <a:lumMod val="95000"/>
                      </a:schemeClr>
                    </a:solidFill>
                  </a:tcPr>
                </a:tc>
                <a:tc>
                  <a:txBody>
                    <a:bodyPr/>
                    <a:lstStyle/>
                    <a:p>
                      <a:pPr>
                        <a:lnSpc>
                          <a:spcPct val="115000"/>
                        </a:lnSpc>
                        <a:spcAft>
                          <a:spcPts val="0"/>
                        </a:spcAft>
                      </a:pPr>
                      <a:r>
                        <a:rPr lang="en-GB" sz="1400" kern="1200" dirty="0">
                          <a:solidFill>
                            <a:schemeClr val="bg2">
                              <a:lumMod val="50000"/>
                            </a:schemeClr>
                          </a:solidFill>
                          <a:effectLst/>
                          <a:latin typeface="+mn-lt"/>
                          <a:ea typeface="+mn-ea"/>
                          <a:cs typeface="+mn-cs"/>
                        </a:rPr>
                        <a:t>Français</a:t>
                      </a:r>
                    </a:p>
                  </a:txBody>
                  <a:tcPr marL="48260" marR="48260" marT="0" marB="0">
                    <a:solidFill>
                      <a:schemeClr val="bg1">
                        <a:lumMod val="95000"/>
                      </a:schemeClr>
                    </a:solidFill>
                  </a:tcPr>
                </a:tc>
                <a:extLst>
                  <a:ext uri="{0D108BD9-81ED-4DB2-BD59-A6C34878D82A}">
                    <a16:rowId xmlns:a16="http://schemas.microsoft.com/office/drawing/2014/main" val="10005"/>
                  </a:ext>
                </a:extLst>
              </a:tr>
              <a:tr h="298683">
                <a:tc>
                  <a:txBody>
                    <a:bodyPr/>
                    <a:lstStyle/>
                    <a:p>
                      <a:pPr>
                        <a:lnSpc>
                          <a:spcPct val="115000"/>
                        </a:lnSpc>
                        <a:spcAft>
                          <a:spcPts val="0"/>
                        </a:spcAft>
                      </a:pPr>
                      <a:r>
                        <a:rPr lang="en-GB" sz="1400" dirty="0">
                          <a:effectLst/>
                        </a:rPr>
                        <a:t>21 May </a:t>
                      </a:r>
                      <a:endParaRPr lang="en-GB" sz="1800" dirty="0">
                        <a:effectLst/>
                        <a:latin typeface="Segoe UI" panose="020B0502040204020203" pitchFamily="34" charset="0"/>
                        <a:ea typeface="Calibri"/>
                        <a:cs typeface="Segoe UI" panose="020B0502040204020203" pitchFamily="34" charset="0"/>
                      </a:endParaRPr>
                    </a:p>
                  </a:txBody>
                  <a:tcPr marL="68580" marR="68580" marT="0" marB="0"/>
                </a:tc>
                <a:tc>
                  <a:txBody>
                    <a:bodyPr/>
                    <a:lstStyle/>
                    <a:p>
                      <a:pPr>
                        <a:lnSpc>
                          <a:spcPct val="115000"/>
                        </a:lnSpc>
                        <a:spcAft>
                          <a:spcPts val="0"/>
                        </a:spcAft>
                      </a:pPr>
                      <a:r>
                        <a:rPr lang="en-US" sz="1600" kern="1200" dirty="0">
                          <a:effectLst/>
                        </a:rPr>
                        <a:t>Planning and Financing for Universal Access</a:t>
                      </a:r>
                      <a:endParaRPr lang="en-GB" sz="1600" kern="1200" dirty="0">
                        <a:solidFill>
                          <a:schemeClr val="dk1"/>
                        </a:solidFill>
                        <a:effectLst/>
                        <a:latin typeface="+mn-lt"/>
                        <a:ea typeface="+mn-ea"/>
                        <a:cs typeface="+mn-cs"/>
                      </a:endParaRPr>
                    </a:p>
                  </a:txBody>
                  <a:tcPr marL="68580" marR="68580" marT="0" marB="0"/>
                </a:tc>
                <a:tc>
                  <a:txBody>
                    <a:bodyPr/>
                    <a:lstStyle/>
                    <a:p>
                      <a:pPr>
                        <a:lnSpc>
                          <a:spcPct val="115000"/>
                        </a:lnSpc>
                        <a:spcAft>
                          <a:spcPts val="0"/>
                        </a:spcAft>
                      </a:pPr>
                      <a:r>
                        <a:rPr lang="en-GB" sz="1400" kern="1200" dirty="0">
                          <a:solidFill>
                            <a:schemeClr val="bg2">
                              <a:lumMod val="50000"/>
                            </a:schemeClr>
                          </a:solidFill>
                          <a:effectLst/>
                          <a:latin typeface="+mn-lt"/>
                          <a:ea typeface="+mn-ea"/>
                          <a:cs typeface="+mn-cs"/>
                        </a:rPr>
                        <a:t>Français</a:t>
                      </a:r>
                    </a:p>
                  </a:txBody>
                  <a:tcPr marL="48260" marR="48260" marT="0" marB="0"/>
                </a:tc>
                <a:extLst>
                  <a:ext uri="{0D108BD9-81ED-4DB2-BD59-A6C34878D82A}">
                    <a16:rowId xmlns:a16="http://schemas.microsoft.com/office/drawing/2014/main" val="10006"/>
                  </a:ext>
                </a:extLst>
              </a:tr>
              <a:tr h="299102">
                <a:tc>
                  <a:txBody>
                    <a:bodyPr/>
                    <a:lstStyle/>
                    <a:p>
                      <a:pPr>
                        <a:lnSpc>
                          <a:spcPct val="115000"/>
                        </a:lnSpc>
                        <a:spcAft>
                          <a:spcPts val="0"/>
                        </a:spcAft>
                      </a:pPr>
                      <a:r>
                        <a:rPr lang="en-GB" sz="1400" b="1" kern="1200" dirty="0">
                          <a:solidFill>
                            <a:schemeClr val="tx1"/>
                          </a:solidFill>
                          <a:effectLst/>
                          <a:latin typeface="+mn-lt"/>
                          <a:ea typeface="+mn-ea"/>
                          <a:cs typeface="+mn-cs"/>
                        </a:rPr>
                        <a:t>28 May </a:t>
                      </a:r>
                    </a:p>
                  </a:txBody>
                  <a:tcPr marL="68580" marR="68580" marT="0" marB="0">
                    <a:solidFill>
                      <a:schemeClr val="bg1">
                        <a:lumMod val="95000"/>
                      </a:schemeClr>
                    </a:solidFill>
                  </a:tcPr>
                </a:tc>
                <a:tc>
                  <a:txBody>
                    <a:bodyPr/>
                    <a:lstStyle/>
                    <a:p>
                      <a:pPr>
                        <a:lnSpc>
                          <a:spcPct val="115000"/>
                        </a:lnSpc>
                        <a:spcAft>
                          <a:spcPts val="0"/>
                        </a:spcAft>
                      </a:pPr>
                      <a:r>
                        <a:rPr lang="en-US" sz="1600" kern="1200" dirty="0">
                          <a:solidFill>
                            <a:schemeClr val="tx1"/>
                          </a:solidFill>
                          <a:effectLst/>
                          <a:latin typeface="+mn-lt"/>
                          <a:ea typeface="+mn-ea"/>
                          <a:cs typeface="+mn-cs"/>
                        </a:rPr>
                        <a:t>Communicating groundwater-climate </a:t>
                      </a:r>
                      <a:r>
                        <a:rPr lang="en-US" sz="1600" kern="1200" dirty="0" err="1">
                          <a:solidFill>
                            <a:schemeClr val="tx1"/>
                          </a:solidFill>
                          <a:effectLst/>
                          <a:latin typeface="+mn-lt"/>
                          <a:ea typeface="+mn-ea"/>
                          <a:cs typeface="+mn-cs"/>
                        </a:rPr>
                        <a:t>behaviour</a:t>
                      </a:r>
                      <a:r>
                        <a:rPr lang="en-US" sz="1600" kern="1200" dirty="0">
                          <a:solidFill>
                            <a:schemeClr val="tx1"/>
                          </a:solidFill>
                          <a:effectLst/>
                          <a:latin typeface="+mn-lt"/>
                          <a:ea typeface="+mn-ea"/>
                          <a:cs typeface="+mn-cs"/>
                        </a:rPr>
                        <a:t> with African farmers</a:t>
                      </a:r>
                      <a:endParaRPr lang="en-GB" sz="1600" kern="1200" dirty="0">
                        <a:solidFill>
                          <a:schemeClr val="tx1"/>
                        </a:solidFill>
                        <a:effectLst/>
                        <a:latin typeface="+mn-lt"/>
                        <a:ea typeface="+mn-ea"/>
                        <a:cs typeface="+mn-cs"/>
                      </a:endParaRPr>
                    </a:p>
                  </a:txBody>
                  <a:tcPr marL="68580" marR="68580" marT="0" marB="0">
                    <a:solidFill>
                      <a:schemeClr val="bg1">
                        <a:lumMod val="95000"/>
                      </a:schemeClr>
                    </a:solidFill>
                  </a:tcPr>
                </a:tc>
                <a:tc>
                  <a:txBody>
                    <a:bodyPr/>
                    <a:lstStyle/>
                    <a:p>
                      <a:pPr>
                        <a:lnSpc>
                          <a:spcPct val="115000"/>
                        </a:lnSpc>
                        <a:spcAft>
                          <a:spcPts val="0"/>
                        </a:spcAft>
                      </a:pPr>
                      <a:r>
                        <a:rPr lang="en-GB" sz="1400" kern="1200" dirty="0">
                          <a:solidFill>
                            <a:schemeClr val="bg2">
                              <a:lumMod val="50000"/>
                            </a:schemeClr>
                          </a:solidFill>
                          <a:effectLst/>
                          <a:latin typeface="+mn-lt"/>
                          <a:ea typeface="+mn-ea"/>
                          <a:cs typeface="+mn-cs"/>
                        </a:rPr>
                        <a:t>Français</a:t>
                      </a:r>
                    </a:p>
                  </a:txBody>
                  <a:tcPr marL="68580" marR="68580" marT="0" marB="0">
                    <a:solidFill>
                      <a:schemeClr val="bg1">
                        <a:lumMod val="95000"/>
                      </a:schemeClr>
                    </a:solidFill>
                  </a:tcPr>
                </a:tc>
                <a:extLst>
                  <a:ext uri="{0D108BD9-81ED-4DB2-BD59-A6C34878D82A}">
                    <a16:rowId xmlns:a16="http://schemas.microsoft.com/office/drawing/2014/main" val="10007"/>
                  </a:ext>
                </a:extLst>
              </a:tr>
              <a:tr h="457253">
                <a:tc>
                  <a:txBody>
                    <a:bodyPr/>
                    <a:lstStyle/>
                    <a:p>
                      <a:pPr>
                        <a:lnSpc>
                          <a:spcPct val="115000"/>
                        </a:lnSpc>
                        <a:spcAft>
                          <a:spcPts val="0"/>
                        </a:spcAft>
                      </a:pPr>
                      <a:r>
                        <a:rPr lang="en-GB" sz="1400" b="1" kern="1200" dirty="0">
                          <a:solidFill>
                            <a:schemeClr val="tx1"/>
                          </a:solidFill>
                          <a:effectLst/>
                          <a:latin typeface="+mn-lt"/>
                          <a:ea typeface="+mn-ea"/>
                          <a:cs typeface="+mn-cs"/>
                        </a:rPr>
                        <a:t>4 Jun</a:t>
                      </a:r>
                    </a:p>
                  </a:txBody>
                  <a:tcPr marL="68580" marR="68580" marT="0" marB="0"/>
                </a:tc>
                <a:tc>
                  <a:txBody>
                    <a:bodyPr/>
                    <a:lstStyle/>
                    <a:p>
                      <a:pPr>
                        <a:lnSpc>
                          <a:spcPct val="115000"/>
                        </a:lnSpc>
                        <a:spcAft>
                          <a:spcPts val="0"/>
                        </a:spcAft>
                      </a:pPr>
                      <a:r>
                        <a:rPr lang="en-US" sz="1600" kern="1200" dirty="0">
                          <a:solidFill>
                            <a:schemeClr val="tx1"/>
                          </a:solidFill>
                          <a:effectLst/>
                          <a:latin typeface="+mn-lt"/>
                          <a:ea typeface="+mn-ea"/>
                          <a:cs typeface="+mn-cs"/>
                        </a:rPr>
                        <a:t>Hands-on! How do we implement “Leave no one behind” in rural water supply?</a:t>
                      </a:r>
                      <a:endParaRPr lang="en-GB" sz="1600" kern="1200" dirty="0">
                        <a:solidFill>
                          <a:schemeClr val="tx1"/>
                        </a:solidFill>
                        <a:effectLst/>
                        <a:latin typeface="+mn-lt"/>
                        <a:ea typeface="+mn-ea"/>
                        <a:cs typeface="+mn-cs"/>
                      </a:endParaRPr>
                    </a:p>
                  </a:txBody>
                  <a:tcPr marL="68580" marR="68580" marT="0" marB="0"/>
                </a:tc>
                <a:tc>
                  <a:txBody>
                    <a:bodyPr/>
                    <a:lstStyle/>
                    <a:p>
                      <a:pPr>
                        <a:lnSpc>
                          <a:spcPct val="115000"/>
                        </a:lnSpc>
                        <a:spcAft>
                          <a:spcPts val="0"/>
                        </a:spcAft>
                      </a:pPr>
                      <a:r>
                        <a:rPr lang="en-GB" sz="1400" kern="1200" dirty="0">
                          <a:solidFill>
                            <a:schemeClr val="bg2">
                              <a:lumMod val="50000"/>
                            </a:schemeClr>
                          </a:solidFill>
                          <a:effectLst/>
                          <a:latin typeface="+mn-lt"/>
                          <a:ea typeface="+mn-ea"/>
                          <a:cs typeface="+mn-cs"/>
                        </a:rPr>
                        <a:t>Français</a:t>
                      </a:r>
                    </a:p>
                  </a:txBody>
                  <a:tcPr marL="68580" marR="68580" marT="0" marB="0"/>
                </a:tc>
                <a:extLst>
                  <a:ext uri="{0D108BD9-81ED-4DB2-BD59-A6C34878D82A}">
                    <a16:rowId xmlns:a16="http://schemas.microsoft.com/office/drawing/2014/main" val="4162973385"/>
                  </a:ext>
                </a:extLst>
              </a:tr>
            </a:tbl>
          </a:graphicData>
        </a:graphic>
      </p:graphicFrame>
      <p:sp>
        <p:nvSpPr>
          <p:cNvPr id="8" name="Titel 1">
            <a:extLst>
              <a:ext uri="{FF2B5EF4-FFF2-40B4-BE49-F238E27FC236}">
                <a16:creationId xmlns:a16="http://schemas.microsoft.com/office/drawing/2014/main" id="{6BF8B235-8506-4C3B-A214-3A9A81C1C68F}"/>
              </a:ext>
            </a:extLst>
          </p:cNvPr>
          <p:cNvSpPr txBox="1">
            <a:spLocks/>
          </p:cNvSpPr>
          <p:nvPr/>
        </p:nvSpPr>
        <p:spPr>
          <a:xfrm>
            <a:off x="539552" y="159221"/>
            <a:ext cx="7886700" cy="1325563"/>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4000" b="1" kern="1200">
                <a:solidFill>
                  <a:srgbClr val="6696BD"/>
                </a:solidFill>
                <a:latin typeface="+mj-lt"/>
                <a:ea typeface="+mj-ea"/>
                <a:cs typeface="+mj-cs"/>
              </a:defRPr>
            </a:lvl1pPr>
          </a:lstStyle>
          <a:p>
            <a:r>
              <a:rPr lang="en-US" sz="3000" dirty="0"/>
              <a:t>Webinar </a:t>
            </a:r>
            <a:r>
              <a:rPr lang="en-US" sz="3000" dirty="0" smtClean="0"/>
              <a:t>Series: </a:t>
            </a:r>
            <a:endParaRPr lang="en-US" sz="3000" dirty="0"/>
          </a:p>
          <a:p>
            <a:r>
              <a:rPr lang="en-US" sz="3800" dirty="0"/>
              <a:t>“Leave no one </a:t>
            </a:r>
            <a:r>
              <a:rPr lang="en-US" sz="3800" dirty="0" smtClean="0"/>
              <a:t>behind” </a:t>
            </a:r>
            <a:r>
              <a:rPr lang="en-US" sz="3800" dirty="0"/>
              <a:t>in rural water supply</a:t>
            </a:r>
            <a:endParaRPr lang="de-DE" sz="3800" dirty="0"/>
          </a:p>
        </p:txBody>
      </p:sp>
      <p:sp>
        <p:nvSpPr>
          <p:cNvPr id="9" name="Inhaltsplatzhalter 2">
            <a:extLst>
              <a:ext uri="{FF2B5EF4-FFF2-40B4-BE49-F238E27FC236}">
                <a16:creationId xmlns:a16="http://schemas.microsoft.com/office/drawing/2014/main" id="{70B21AF9-84A7-421F-9E39-B799F40C05BB}"/>
              </a:ext>
            </a:extLst>
          </p:cNvPr>
          <p:cNvSpPr txBox="1">
            <a:spLocks/>
          </p:cNvSpPr>
          <p:nvPr/>
        </p:nvSpPr>
        <p:spPr>
          <a:xfrm>
            <a:off x="644513" y="5661248"/>
            <a:ext cx="7886700" cy="523255"/>
          </a:xfrm>
          <a:prstGeom prst="rect">
            <a:avLst/>
          </a:prstGeom>
        </p:spPr>
        <p:txBody>
          <a:bodyPr vert="horz" lIns="91440" tIns="45720" rIns="91440" bIns="45720" rtlCol="0">
            <a:normAutofit fontScale="2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75000"/>
                    <a:lumOff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75000"/>
                    <a:lumOff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6400" b="1" dirty="0" smtClean="0">
                <a:solidFill>
                  <a:srgbClr val="6497BE"/>
                </a:solidFill>
              </a:rPr>
              <a:t>Register at </a:t>
            </a:r>
            <a:r>
              <a:rPr lang="en-GB" sz="6400" b="1" dirty="0">
                <a:solidFill>
                  <a:srgbClr val="000000"/>
                </a:solidFill>
                <a:cs typeface="Segoe UI" charset="0"/>
                <a:hlinkClick r:id="rId3"/>
              </a:rPr>
              <a:t>https://www.rural-water-supply.net/en/</a:t>
            </a:r>
            <a:endParaRPr lang="en-GB" sz="6400" b="1" dirty="0">
              <a:solidFill>
                <a:srgbClr val="000000"/>
              </a:solidFill>
              <a:cs typeface="Segoe UI" charset="0"/>
            </a:endParaRPr>
          </a:p>
          <a:p>
            <a:pPr marL="0" indent="0">
              <a:buNone/>
            </a:pPr>
            <a:r>
              <a:rPr lang="fr-FR" altLang="en-US" sz="6400" b="1" dirty="0" smtClean="0">
                <a:solidFill>
                  <a:srgbClr val="6497BE"/>
                </a:solidFill>
              </a:rPr>
              <a:t>To </a:t>
            </a:r>
            <a:r>
              <a:rPr lang="fr-FR" altLang="en-US" sz="6400" b="1" dirty="0" err="1" smtClean="0">
                <a:solidFill>
                  <a:srgbClr val="6497BE"/>
                </a:solidFill>
              </a:rPr>
              <a:t>view</a:t>
            </a:r>
            <a:r>
              <a:rPr lang="fr-FR" altLang="en-US" sz="6400" b="1" dirty="0" smtClean="0">
                <a:solidFill>
                  <a:srgbClr val="6497BE"/>
                </a:solidFill>
              </a:rPr>
              <a:t> </a:t>
            </a:r>
            <a:r>
              <a:rPr lang="fr-FR" altLang="en-US" sz="6400" b="1" dirty="0" err="1" smtClean="0">
                <a:solidFill>
                  <a:srgbClr val="6497BE"/>
                </a:solidFill>
              </a:rPr>
              <a:t>past</a:t>
            </a:r>
            <a:r>
              <a:rPr lang="fr-FR" altLang="en-US" sz="6400" b="1" dirty="0" smtClean="0">
                <a:solidFill>
                  <a:srgbClr val="6497BE"/>
                </a:solidFill>
              </a:rPr>
              <a:t> </a:t>
            </a:r>
            <a:r>
              <a:rPr lang="fr-FR" altLang="en-US" sz="6400" b="1" dirty="0" err="1" smtClean="0">
                <a:solidFill>
                  <a:srgbClr val="6497BE"/>
                </a:solidFill>
              </a:rPr>
              <a:t>webinar</a:t>
            </a:r>
            <a:r>
              <a:rPr lang="fr-FR" altLang="en-US" sz="6400" b="1" dirty="0" smtClean="0">
                <a:solidFill>
                  <a:srgbClr val="6497BE"/>
                </a:solidFill>
              </a:rPr>
              <a:t> </a:t>
            </a:r>
            <a:r>
              <a:rPr lang="fr-FR" altLang="en-US" sz="6400" b="1" dirty="0" err="1" smtClean="0">
                <a:solidFill>
                  <a:srgbClr val="6497BE"/>
                </a:solidFill>
              </a:rPr>
              <a:t>recordings</a:t>
            </a:r>
            <a:r>
              <a:rPr lang="fr-FR" altLang="en-US" sz="6400" b="1" dirty="0" smtClean="0">
                <a:solidFill>
                  <a:srgbClr val="6497BE"/>
                </a:solidFill>
              </a:rPr>
              <a:t> </a:t>
            </a:r>
            <a:r>
              <a:rPr lang="fr-FR" altLang="en-US" sz="6400" b="1" dirty="0" smtClean="0">
                <a:solidFill>
                  <a:srgbClr val="000000"/>
                </a:solidFill>
                <a:cs typeface="Segoe UI" charset="0"/>
                <a:hlinkClick r:id="rId4"/>
              </a:rPr>
              <a:t>https://vimeo.com/channels/rwsnwebinars</a:t>
            </a:r>
            <a:endParaRPr lang="fr-FR" altLang="en-US" sz="6400" b="1" dirty="0" smtClean="0">
              <a:solidFill>
                <a:srgbClr val="000000"/>
              </a:solidFill>
              <a:cs typeface="Segoe UI" charset="0"/>
            </a:endParaRPr>
          </a:p>
          <a:p>
            <a:pPr marL="0" indent="0">
              <a:buFont typeface="Arial" panose="020B0604020202020204" pitchFamily="34" charset="0"/>
              <a:buNone/>
            </a:pPr>
            <a:endParaRPr lang="en-GB" sz="2000" dirty="0">
              <a:solidFill>
                <a:schemeClr val="bg2">
                  <a:lumMod val="50000"/>
                </a:schemeClr>
              </a:solidFill>
            </a:endParaRPr>
          </a:p>
        </p:txBody>
      </p:sp>
    </p:spTree>
    <p:extLst>
      <p:ext uri="{BB962C8B-B14F-4D97-AF65-F5344CB8AC3E}">
        <p14:creationId xmlns:p14="http://schemas.microsoft.com/office/powerpoint/2010/main" val="1690787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A0BAB85A-FD04-4C8C-9582-3FB54F20C252}"/>
              </a:ext>
            </a:extLst>
          </p:cNvPr>
          <p:cNvSpPr>
            <a:spLocks noGrp="1"/>
          </p:cNvSpPr>
          <p:nvPr>
            <p:ph type="ctrTitle"/>
          </p:nvPr>
        </p:nvSpPr>
        <p:spPr/>
        <p:txBody>
          <a:bodyPr/>
          <a:lstStyle/>
          <a:p>
            <a:r>
              <a:rPr lang="en-GB" dirty="0"/>
              <a:t>Water justice: recognising different needs and practices</a:t>
            </a:r>
            <a:endParaRPr lang="de-DE" dirty="0"/>
          </a:p>
        </p:txBody>
      </p:sp>
      <p:pic>
        <p:nvPicPr>
          <p:cNvPr id="11" name="Picture 10" descr="W:\Logo\Reach logo library new\For screen\Non vector\reach_logo_rgb_letterbo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328" y="4725144"/>
            <a:ext cx="4176464" cy="4130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Image result for reach water security"/>
          <p:cNvPicPr>
            <a:picLocks noChangeAspect="1" noChangeArrowheads="1"/>
          </p:cNvPicPr>
          <p:nvPr/>
        </p:nvPicPr>
        <p:blipFill rotWithShape="1">
          <a:blip r:embed="rId4">
            <a:extLst>
              <a:ext uri="{28A0092B-C50C-407E-A947-70E740481C1C}">
                <a14:useLocalDpi xmlns:a14="http://schemas.microsoft.com/office/drawing/2010/main" val="0"/>
              </a:ext>
            </a:extLst>
          </a:blip>
          <a:srcRect l="64735" t="11683" r="-1555" b="61555"/>
          <a:stretch/>
        </p:blipFill>
        <p:spPr bwMode="auto">
          <a:xfrm>
            <a:off x="3419842" y="5301208"/>
            <a:ext cx="2303436" cy="976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191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6497BE"/>
                </a:solidFill>
                <a:latin typeface="Bahnschrift SemiBold" panose="020B0502040204020203" pitchFamily="34" charset="0"/>
              </a:rPr>
              <a:t>Leave </a:t>
            </a:r>
            <a:r>
              <a:rPr lang="en-GB" dirty="0">
                <a:solidFill>
                  <a:srgbClr val="6497BE"/>
                </a:solidFill>
                <a:latin typeface="Bahnschrift SemiBold" panose="020B0502040204020203" pitchFamily="34" charset="0"/>
              </a:rPr>
              <a:t>no one </a:t>
            </a:r>
            <a:r>
              <a:rPr lang="en-GB" dirty="0" smtClean="0">
                <a:solidFill>
                  <a:srgbClr val="6497BE"/>
                </a:solidFill>
                <a:latin typeface="Bahnschrift SemiBold" panose="020B0502040204020203" pitchFamily="34" charset="0"/>
              </a:rPr>
              <a:t>behind</a:t>
            </a:r>
            <a:endParaRPr lang="de-CH" dirty="0"/>
          </a:p>
        </p:txBody>
      </p:sp>
      <p:sp>
        <p:nvSpPr>
          <p:cNvPr id="3" name="Content Placeholder 2"/>
          <p:cNvSpPr>
            <a:spLocks noGrp="1"/>
          </p:cNvSpPr>
          <p:nvPr>
            <p:ph idx="1"/>
          </p:nvPr>
        </p:nvSpPr>
        <p:spPr/>
        <p:txBody>
          <a:bodyPr/>
          <a:lstStyle/>
          <a:p>
            <a:endParaRPr lang="de-CH"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2551649"/>
            <a:ext cx="2866954" cy="2899290"/>
          </a:xfrm>
          <a:prstGeom prst="rect">
            <a:avLst/>
          </a:prstGeom>
          <a:effectLst>
            <a:reflection blurRad="6350" stA="20000" endPos="35000" dir="5400000" sy="-100000" algn="bl" rotWithShape="0"/>
          </a:effectLst>
        </p:spPr>
      </p:pic>
    </p:spTree>
    <p:extLst>
      <p:ext uri="{BB962C8B-B14F-4D97-AF65-F5344CB8AC3E}">
        <p14:creationId xmlns:p14="http://schemas.microsoft.com/office/powerpoint/2010/main" val="3083744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9651DC-466B-4D0B-A868-D65E23C6EE8E}"/>
              </a:ext>
            </a:extLst>
          </p:cNvPr>
          <p:cNvSpPr>
            <a:spLocks noGrp="1"/>
          </p:cNvSpPr>
          <p:nvPr>
            <p:ph type="title"/>
          </p:nvPr>
        </p:nvSpPr>
        <p:spPr/>
        <p:txBody>
          <a:bodyPr/>
          <a:lstStyle/>
          <a:p>
            <a:r>
              <a:rPr lang="de-DE" dirty="0"/>
              <a:t>Who </a:t>
            </a:r>
            <a:r>
              <a:rPr lang="de-DE" dirty="0" err="1"/>
              <a:t>is</a:t>
            </a:r>
            <a:r>
              <a:rPr lang="de-DE" dirty="0"/>
              <a:t> </a:t>
            </a:r>
            <a:r>
              <a:rPr lang="de-DE" dirty="0" err="1"/>
              <a:t>who</a:t>
            </a:r>
            <a:endParaRPr lang="de-DE" dirty="0"/>
          </a:p>
        </p:txBody>
      </p:sp>
      <p:sp>
        <p:nvSpPr>
          <p:cNvPr id="12" name="Textplatzhalter 11">
            <a:extLst>
              <a:ext uri="{FF2B5EF4-FFF2-40B4-BE49-F238E27FC236}">
                <a16:creationId xmlns:a16="http://schemas.microsoft.com/office/drawing/2014/main" id="{AE436E85-593B-4A73-88A4-832C42A93398}"/>
              </a:ext>
            </a:extLst>
          </p:cNvPr>
          <p:cNvSpPr>
            <a:spLocks noGrp="1"/>
          </p:cNvSpPr>
          <p:nvPr>
            <p:ph type="body" sz="quarter" idx="23"/>
          </p:nvPr>
        </p:nvSpPr>
        <p:spPr>
          <a:xfrm>
            <a:off x="2015896" y="5951021"/>
            <a:ext cx="1620000" cy="646331"/>
          </a:xfrm>
        </p:spPr>
        <p:txBody>
          <a:bodyPr>
            <a:normAutofit fontScale="92500"/>
          </a:bodyPr>
          <a:lstStyle/>
          <a:p>
            <a:r>
              <a:rPr lang="de-DE" dirty="0"/>
              <a:t>Dr. Maggie </a:t>
            </a:r>
            <a:r>
              <a:rPr lang="de-DE" dirty="0" smtClean="0"/>
              <a:t>Opondo</a:t>
            </a:r>
          </a:p>
          <a:p>
            <a:r>
              <a:rPr lang="de-DE" dirty="0"/>
              <a:t>University </a:t>
            </a:r>
            <a:r>
              <a:rPr lang="de-DE" dirty="0" err="1"/>
              <a:t>of</a:t>
            </a:r>
            <a:r>
              <a:rPr lang="de-DE" dirty="0"/>
              <a:t> Nairobi</a:t>
            </a:r>
          </a:p>
        </p:txBody>
      </p:sp>
      <p:sp>
        <p:nvSpPr>
          <p:cNvPr id="13" name="TextBox 10">
            <a:extLst>
              <a:ext uri="{FF2B5EF4-FFF2-40B4-BE49-F238E27FC236}">
                <a16:creationId xmlns:a16="http://schemas.microsoft.com/office/drawing/2014/main" id="{B3CD5DAC-CC57-4D1C-97A4-72D85445B984}"/>
              </a:ext>
            </a:extLst>
          </p:cNvPr>
          <p:cNvSpPr txBox="1">
            <a:spLocks noChangeArrowheads="1"/>
          </p:cNvSpPr>
          <p:nvPr/>
        </p:nvSpPr>
        <p:spPr bwMode="auto">
          <a:xfrm>
            <a:off x="628650" y="1546781"/>
            <a:ext cx="1894028" cy="369332"/>
          </a:xfrm>
          <a:prstGeom prst="rect">
            <a:avLst/>
          </a:prstGeom>
          <a:noFill/>
          <a:ln>
            <a:noFill/>
          </a:ln>
          <a:extLst/>
        </p:spPr>
        <p:txBody>
          <a:bodyPr wrap="square">
            <a:spAutoFit/>
          </a:bodyP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defTabSz="608013" eaLnBrk="0" fontAlgn="base" hangingPunct="0">
              <a:spcBef>
                <a:spcPct val="0"/>
              </a:spcBef>
              <a:spcAft>
                <a:spcPct val="0"/>
              </a:spcAft>
              <a:defRPr sz="2400">
                <a:solidFill>
                  <a:schemeClr val="tx1"/>
                </a:solidFill>
                <a:latin typeface="Calibri" panose="020F0502020204030204" pitchFamily="34" charset="0"/>
              </a:defRPr>
            </a:lvl6pPr>
            <a:lvl7pPr marL="2971800" indent="-228600" defTabSz="608013" eaLnBrk="0" fontAlgn="base" hangingPunct="0">
              <a:spcBef>
                <a:spcPct val="0"/>
              </a:spcBef>
              <a:spcAft>
                <a:spcPct val="0"/>
              </a:spcAft>
              <a:defRPr sz="2400">
                <a:solidFill>
                  <a:schemeClr val="tx1"/>
                </a:solidFill>
                <a:latin typeface="Calibri" panose="020F0502020204030204" pitchFamily="34" charset="0"/>
              </a:defRPr>
            </a:lvl7pPr>
            <a:lvl8pPr marL="3429000" indent="-228600" defTabSz="608013" eaLnBrk="0" fontAlgn="base" hangingPunct="0">
              <a:spcBef>
                <a:spcPct val="0"/>
              </a:spcBef>
              <a:spcAft>
                <a:spcPct val="0"/>
              </a:spcAft>
              <a:defRPr sz="2400">
                <a:solidFill>
                  <a:schemeClr val="tx1"/>
                </a:solidFill>
                <a:latin typeface="Calibri" panose="020F0502020204030204" pitchFamily="34" charset="0"/>
              </a:defRPr>
            </a:lvl8pPr>
            <a:lvl9pPr marL="3886200" indent="-228600" defTabSz="608013" eaLnBrk="0" fontAlgn="base" hangingPunct="0">
              <a:spcBef>
                <a:spcPct val="0"/>
              </a:spcBef>
              <a:spcAft>
                <a:spcPct val="0"/>
              </a:spcAft>
              <a:defRPr sz="2400">
                <a:solidFill>
                  <a:schemeClr val="tx1"/>
                </a:solidFill>
                <a:latin typeface="Calibri" panose="020F0502020204030204" pitchFamily="34" charset="0"/>
              </a:defRPr>
            </a:lvl9pPr>
          </a:lstStyle>
          <a:p>
            <a:r>
              <a:rPr lang="en-US" altLang="en-US" sz="1800" b="0" dirty="0">
                <a:solidFill>
                  <a:srgbClr val="6797BE"/>
                </a:solidFill>
                <a:latin typeface="Segoe UI" panose="020B0502040204020203" pitchFamily="34" charset="0"/>
                <a:cs typeface="Segoe UI" panose="020B0502040204020203" pitchFamily="34" charset="0"/>
              </a:rPr>
              <a:t>Presenters</a:t>
            </a:r>
            <a:endParaRPr lang="en-US" altLang="en-US" sz="1800" dirty="0">
              <a:solidFill>
                <a:srgbClr val="6797BE"/>
              </a:solidFill>
              <a:latin typeface="Segoe UI" panose="020B0502040204020203" pitchFamily="34" charset="0"/>
              <a:cs typeface="Segoe UI" panose="020B0502040204020203" pitchFamily="34" charset="0"/>
            </a:endParaRPr>
          </a:p>
        </p:txBody>
      </p:sp>
      <p:sp>
        <p:nvSpPr>
          <p:cNvPr id="15" name="TextBox 10">
            <a:extLst>
              <a:ext uri="{FF2B5EF4-FFF2-40B4-BE49-F238E27FC236}">
                <a16:creationId xmlns:a16="http://schemas.microsoft.com/office/drawing/2014/main" id="{A59C326C-5C63-4BB2-B3CB-B2BE05A013D5}"/>
              </a:ext>
            </a:extLst>
          </p:cNvPr>
          <p:cNvSpPr txBox="1">
            <a:spLocks noChangeArrowheads="1"/>
          </p:cNvSpPr>
          <p:nvPr/>
        </p:nvSpPr>
        <p:spPr bwMode="auto">
          <a:xfrm>
            <a:off x="712572" y="4536528"/>
            <a:ext cx="18804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defTabSz="608013" eaLnBrk="0" fontAlgn="base" hangingPunct="0">
              <a:spcBef>
                <a:spcPct val="0"/>
              </a:spcBef>
              <a:spcAft>
                <a:spcPct val="0"/>
              </a:spcAft>
              <a:defRPr sz="2400">
                <a:solidFill>
                  <a:schemeClr val="tx1"/>
                </a:solidFill>
                <a:latin typeface="Calibri" panose="020F0502020204030204" pitchFamily="34" charset="0"/>
              </a:defRPr>
            </a:lvl6pPr>
            <a:lvl7pPr marL="2971800" indent="-228600" defTabSz="608013" eaLnBrk="0" fontAlgn="base" hangingPunct="0">
              <a:spcBef>
                <a:spcPct val="0"/>
              </a:spcBef>
              <a:spcAft>
                <a:spcPct val="0"/>
              </a:spcAft>
              <a:defRPr sz="2400">
                <a:solidFill>
                  <a:schemeClr val="tx1"/>
                </a:solidFill>
                <a:latin typeface="Calibri" panose="020F0502020204030204" pitchFamily="34" charset="0"/>
              </a:defRPr>
            </a:lvl7pPr>
            <a:lvl8pPr marL="3429000" indent="-228600" defTabSz="608013" eaLnBrk="0" fontAlgn="base" hangingPunct="0">
              <a:spcBef>
                <a:spcPct val="0"/>
              </a:spcBef>
              <a:spcAft>
                <a:spcPct val="0"/>
              </a:spcAft>
              <a:defRPr sz="2400">
                <a:solidFill>
                  <a:schemeClr val="tx1"/>
                </a:solidFill>
                <a:latin typeface="Calibri" panose="020F0502020204030204" pitchFamily="34" charset="0"/>
              </a:defRPr>
            </a:lvl8pPr>
            <a:lvl9pPr marL="3886200" indent="-228600" defTabSz="608013" eaLnBrk="0" fontAlgn="base" hangingPunct="0">
              <a:spcBef>
                <a:spcPct val="0"/>
              </a:spcBef>
              <a:spcAft>
                <a:spcPct val="0"/>
              </a:spcAft>
              <a:defRPr sz="2400">
                <a:solidFill>
                  <a:schemeClr val="tx1"/>
                </a:solidFill>
                <a:latin typeface="Calibri" panose="020F0502020204030204" pitchFamily="34" charset="0"/>
              </a:defRPr>
            </a:lvl9pPr>
          </a:lstStyle>
          <a:p>
            <a:r>
              <a:rPr lang="en-US" altLang="en-US" sz="1800" b="0" dirty="0">
                <a:solidFill>
                  <a:srgbClr val="6797BE"/>
                </a:solidFill>
                <a:latin typeface="Segoe UI" panose="020B0502040204020203" pitchFamily="34" charset="0"/>
                <a:cs typeface="Segoe UI" panose="020B0502040204020203" pitchFamily="34" charset="0"/>
              </a:rPr>
              <a:t>Facilitator</a:t>
            </a:r>
            <a:endParaRPr lang="en-US" altLang="en-US" sz="1800" dirty="0">
              <a:solidFill>
                <a:srgbClr val="6797BE"/>
              </a:solidFill>
              <a:latin typeface="Segoe UI" panose="020B0502040204020203" pitchFamily="34" charset="0"/>
              <a:cs typeface="Segoe UI" panose="020B0502040204020203" pitchFamily="34" charset="0"/>
            </a:endParaRPr>
          </a:p>
        </p:txBody>
      </p:sp>
      <p:sp>
        <p:nvSpPr>
          <p:cNvPr id="24" name="TextBox 10">
            <a:extLst>
              <a:ext uri="{FF2B5EF4-FFF2-40B4-BE49-F238E27FC236}">
                <a16:creationId xmlns:a16="http://schemas.microsoft.com/office/drawing/2014/main" id="{20B1284A-C7C0-4338-802E-D524E31338DB}"/>
              </a:ext>
            </a:extLst>
          </p:cNvPr>
          <p:cNvSpPr txBox="1">
            <a:spLocks noChangeArrowheads="1"/>
          </p:cNvSpPr>
          <p:nvPr/>
        </p:nvSpPr>
        <p:spPr bwMode="auto">
          <a:xfrm>
            <a:off x="4727307" y="4625877"/>
            <a:ext cx="271253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defTabSz="608013" eaLnBrk="0" fontAlgn="base" hangingPunct="0">
              <a:spcBef>
                <a:spcPct val="0"/>
              </a:spcBef>
              <a:spcAft>
                <a:spcPct val="0"/>
              </a:spcAft>
              <a:defRPr sz="2400">
                <a:solidFill>
                  <a:schemeClr val="tx1"/>
                </a:solidFill>
                <a:latin typeface="Calibri" panose="020F0502020204030204" pitchFamily="34" charset="0"/>
              </a:defRPr>
            </a:lvl6pPr>
            <a:lvl7pPr marL="2971800" indent="-228600" defTabSz="608013" eaLnBrk="0" fontAlgn="base" hangingPunct="0">
              <a:spcBef>
                <a:spcPct val="0"/>
              </a:spcBef>
              <a:spcAft>
                <a:spcPct val="0"/>
              </a:spcAft>
              <a:defRPr sz="2400">
                <a:solidFill>
                  <a:schemeClr val="tx1"/>
                </a:solidFill>
                <a:latin typeface="Calibri" panose="020F0502020204030204" pitchFamily="34" charset="0"/>
              </a:defRPr>
            </a:lvl7pPr>
            <a:lvl8pPr marL="3429000" indent="-228600" defTabSz="608013" eaLnBrk="0" fontAlgn="base" hangingPunct="0">
              <a:spcBef>
                <a:spcPct val="0"/>
              </a:spcBef>
              <a:spcAft>
                <a:spcPct val="0"/>
              </a:spcAft>
              <a:defRPr sz="2400">
                <a:solidFill>
                  <a:schemeClr val="tx1"/>
                </a:solidFill>
                <a:latin typeface="Calibri" panose="020F0502020204030204" pitchFamily="34" charset="0"/>
              </a:defRPr>
            </a:lvl8pPr>
            <a:lvl9pPr marL="3886200" indent="-228600" defTabSz="608013" eaLnBrk="0" fontAlgn="base" hangingPunct="0">
              <a:spcBef>
                <a:spcPct val="0"/>
              </a:spcBef>
              <a:spcAft>
                <a:spcPct val="0"/>
              </a:spcAft>
              <a:defRPr sz="2400">
                <a:solidFill>
                  <a:schemeClr val="tx1"/>
                </a:solidFill>
                <a:latin typeface="Calibri" panose="020F0502020204030204" pitchFamily="34" charset="0"/>
              </a:defRPr>
            </a:lvl9pPr>
          </a:lstStyle>
          <a:p>
            <a:r>
              <a:rPr lang="en-US" altLang="en-US" sz="1400" b="0" dirty="0">
                <a:solidFill>
                  <a:srgbClr val="6797BE"/>
                </a:solidFill>
                <a:latin typeface="Segoe UI" panose="020B0502040204020203" pitchFamily="34" charset="0"/>
                <a:cs typeface="Segoe UI" panose="020B0502040204020203" pitchFamily="34" charset="0"/>
              </a:rPr>
              <a:t>Webinar Management</a:t>
            </a:r>
            <a:endParaRPr lang="en-US" altLang="en-US" sz="1400" dirty="0">
              <a:solidFill>
                <a:srgbClr val="6797BE"/>
              </a:solidFill>
              <a:latin typeface="Segoe UI" panose="020B0502040204020203" pitchFamily="34" charset="0"/>
              <a:cs typeface="Segoe UI" panose="020B0502040204020203" pitchFamily="34" charset="0"/>
            </a:endParaRPr>
          </a:p>
        </p:txBody>
      </p:sp>
      <p:sp>
        <p:nvSpPr>
          <p:cNvPr id="25" name="Textplatzhalter 11">
            <a:extLst>
              <a:ext uri="{FF2B5EF4-FFF2-40B4-BE49-F238E27FC236}">
                <a16:creationId xmlns:a16="http://schemas.microsoft.com/office/drawing/2014/main" id="{52AC8E04-D444-4DB3-A60C-844744DC15C6}"/>
              </a:ext>
            </a:extLst>
          </p:cNvPr>
          <p:cNvSpPr txBox="1">
            <a:spLocks/>
          </p:cNvSpPr>
          <p:nvPr/>
        </p:nvSpPr>
        <p:spPr>
          <a:xfrm>
            <a:off x="4727307" y="5605350"/>
            <a:ext cx="2957993" cy="870996"/>
          </a:xfrm>
          <a:prstGeom prst="round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4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300" b="0" dirty="0" smtClean="0"/>
              <a:t>Alice Chautard, </a:t>
            </a:r>
            <a:r>
              <a:rPr lang="en-GB" altLang="en-US" sz="1200" b="0" dirty="0"/>
              <a:t>University of </a:t>
            </a:r>
            <a:r>
              <a:rPr lang="en-GB" sz="1200" b="0" dirty="0"/>
              <a:t>Oxford</a:t>
            </a:r>
            <a:endParaRPr lang="de-DE" sz="1200" b="0" dirty="0"/>
          </a:p>
          <a:p>
            <a:r>
              <a:rPr lang="de-DE" sz="1300" b="0" dirty="0" smtClean="0"/>
              <a:t>RWSN </a:t>
            </a:r>
            <a:r>
              <a:rPr lang="de-DE" sz="1300" b="0" dirty="0" err="1"/>
              <a:t>secretariat</a:t>
            </a:r>
            <a:r>
              <a:rPr lang="de-DE" sz="1300" b="0" dirty="0"/>
              <a:t>/ Skat Foundation</a:t>
            </a:r>
          </a:p>
        </p:txBody>
      </p:sp>
      <p:pic>
        <p:nvPicPr>
          <p:cNvPr id="37" name="Picture Placeholder 27"/>
          <p:cNvPicPr>
            <a:picLocks noGrp="1" noChangeAspect="1"/>
          </p:cNvPicPr>
          <p:nvPr>
            <p:ph type="pic" sz="quarter" idx="22"/>
          </p:nvPr>
        </p:nvPicPr>
        <p:blipFill rotWithShape="1">
          <a:blip r:embed="rId3" cstate="print">
            <a:extLst>
              <a:ext uri="{28A0092B-C50C-407E-A947-70E740481C1C}">
                <a14:useLocalDpi xmlns:a14="http://schemas.microsoft.com/office/drawing/2010/main" val="0"/>
              </a:ext>
            </a:extLst>
          </a:blip>
          <a:srcRect l="7819" r="12149"/>
          <a:stretch/>
        </p:blipFill>
        <p:spPr>
          <a:xfrm>
            <a:off x="2051720" y="4149280"/>
            <a:ext cx="1440160" cy="1800000"/>
          </a:xfrm>
          <a:prstGeom prst="roundRect">
            <a:avLst/>
          </a:prstGeom>
        </p:spPr>
      </p:pic>
      <p:pic>
        <p:nvPicPr>
          <p:cNvPr id="46" name="Picture 5" descr="Image result for reach water security"/>
          <p:cNvPicPr>
            <a:picLocks noChangeAspect="1" noChangeArrowheads="1"/>
          </p:cNvPicPr>
          <p:nvPr/>
        </p:nvPicPr>
        <p:blipFill rotWithShape="1">
          <a:blip r:embed="rId4">
            <a:extLst>
              <a:ext uri="{28A0092B-C50C-407E-A947-70E740481C1C}">
                <a14:useLocalDpi xmlns:a14="http://schemas.microsoft.com/office/drawing/2010/main" val="0"/>
              </a:ext>
            </a:extLst>
          </a:blip>
          <a:srcRect l="31438" t="11018" r="31742" b="62220"/>
          <a:stretch/>
        </p:blipFill>
        <p:spPr bwMode="auto">
          <a:xfrm>
            <a:off x="4752930" y="4933654"/>
            <a:ext cx="1584176" cy="671696"/>
          </a:xfrm>
          <a:prstGeom prst="rect">
            <a:avLst/>
          </a:prstGeom>
          <a:noFill/>
          <a:extLst>
            <a:ext uri="{909E8E84-426E-40DD-AFC4-6F175D3DCCD1}">
              <a14:hiddenFill xmlns:a14="http://schemas.microsoft.com/office/drawing/2010/main">
                <a:solidFill>
                  <a:srgbClr val="FFFFFF"/>
                </a:solidFill>
              </a14:hiddenFill>
            </a:ext>
          </a:extLst>
        </p:spPr>
      </p:pic>
      <p:sp>
        <p:nvSpPr>
          <p:cNvPr id="31" name="Textplatzhalter 5">
            <a:extLst>
              <a:ext uri="{FF2B5EF4-FFF2-40B4-BE49-F238E27FC236}">
                <a16:creationId xmlns:a16="http://schemas.microsoft.com/office/drawing/2014/main" id="{85EB8F0F-6ED6-458B-B040-3D36867F9CE9}"/>
              </a:ext>
            </a:extLst>
          </p:cNvPr>
          <p:cNvSpPr txBox="1">
            <a:spLocks/>
          </p:cNvSpPr>
          <p:nvPr/>
        </p:nvSpPr>
        <p:spPr>
          <a:xfrm>
            <a:off x="3769082" y="3474569"/>
            <a:ext cx="1620000" cy="646331"/>
          </a:xfrm>
          <a:prstGeom prst="rect">
            <a:avLst/>
          </a:prstGeom>
        </p:spPr>
        <p:txBody>
          <a:bodyPr vert="horz" lIns="91440" tIns="45720" rIns="91440" bIns="45720" rtlCol="0">
            <a:normAutofit fontScale="92500"/>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ltLang="en-US" dirty="0" smtClean="0"/>
              <a:t>Dr Dalmas </a:t>
            </a:r>
            <a:r>
              <a:rPr lang="en-GB" altLang="en-US" dirty="0" err="1" smtClean="0"/>
              <a:t>Omia</a:t>
            </a:r>
            <a:endParaRPr lang="en-GB" altLang="en-US" dirty="0" smtClean="0"/>
          </a:p>
          <a:p>
            <a:r>
              <a:rPr lang="en-GB" altLang="en-US" dirty="0" err="1" smtClean="0"/>
              <a:t>Universiy</a:t>
            </a:r>
            <a:r>
              <a:rPr lang="en-GB" altLang="en-US" dirty="0" smtClean="0"/>
              <a:t> of </a:t>
            </a:r>
            <a:r>
              <a:rPr lang="en-GB" altLang="en-US" dirty="0"/>
              <a:t>Nairobi </a:t>
            </a:r>
            <a:endParaRPr lang="de-DE" dirty="0"/>
          </a:p>
        </p:txBody>
      </p:sp>
      <p:sp>
        <p:nvSpPr>
          <p:cNvPr id="32" name="Textplatzhalter 7">
            <a:extLst>
              <a:ext uri="{FF2B5EF4-FFF2-40B4-BE49-F238E27FC236}">
                <a16:creationId xmlns:a16="http://schemas.microsoft.com/office/drawing/2014/main" id="{008F3ABC-AA05-43F3-A7EC-B1A1EAB7BBD6}"/>
              </a:ext>
            </a:extLst>
          </p:cNvPr>
          <p:cNvSpPr txBox="1">
            <a:spLocks/>
          </p:cNvSpPr>
          <p:nvPr/>
        </p:nvSpPr>
        <p:spPr>
          <a:xfrm>
            <a:off x="5255896" y="3457738"/>
            <a:ext cx="1781332" cy="1104850"/>
          </a:xfrm>
          <a:prstGeom prst="rect">
            <a:avLst/>
          </a:prstGeom>
        </p:spPr>
        <p:txBody>
          <a:bodyPr vert="horz" lIns="91440" tIns="45720" rIns="91440" bIns="45720" rtlCol="0">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300" dirty="0" smtClean="0"/>
              <a:t>Dr Barbara van Koppen</a:t>
            </a:r>
          </a:p>
          <a:p>
            <a:r>
              <a:rPr lang="en-GB" sz="1300" dirty="0" smtClean="0"/>
              <a:t>International Water Management Institute</a:t>
            </a:r>
          </a:p>
        </p:txBody>
      </p:sp>
      <p:pic>
        <p:nvPicPr>
          <p:cNvPr id="33" name="Picture Placeholder 29"/>
          <p:cNvPicPr>
            <a:picLocks noChangeAspect="1"/>
          </p:cNvPicPr>
          <p:nvPr/>
        </p:nvPicPr>
        <p:blipFill rotWithShape="1">
          <a:blip r:embed="rId5" cstate="print">
            <a:extLst>
              <a:ext uri="{28A0092B-C50C-407E-A947-70E740481C1C}">
                <a14:useLocalDpi xmlns:a14="http://schemas.microsoft.com/office/drawing/2010/main" val="0"/>
              </a:ext>
            </a:extLst>
          </a:blip>
          <a:srcRect l="9816" r="1737"/>
          <a:stretch/>
        </p:blipFill>
        <p:spPr>
          <a:xfrm>
            <a:off x="3791652" y="1630542"/>
            <a:ext cx="1440160" cy="1800000"/>
          </a:xfrm>
          <a:prstGeom prst="roundRect">
            <a:avLst/>
          </a:prstGeom>
        </p:spPr>
      </p:pic>
      <p:pic>
        <p:nvPicPr>
          <p:cNvPr id="34" name="Picture Placeholder 32"/>
          <p:cNvPicPr>
            <a:picLocks noChangeAspect="1"/>
          </p:cNvPicPr>
          <p:nvPr/>
        </p:nvPicPr>
        <p:blipFill rotWithShape="1">
          <a:blip r:embed="rId6" cstate="print">
            <a:extLst>
              <a:ext uri="{28A0092B-C50C-407E-A947-70E740481C1C}">
                <a14:useLocalDpi xmlns:a14="http://schemas.microsoft.com/office/drawing/2010/main" val="0"/>
              </a:ext>
            </a:extLst>
          </a:blip>
          <a:srcRect l="11749" r="8149"/>
          <a:stretch/>
        </p:blipFill>
        <p:spPr>
          <a:xfrm>
            <a:off x="5387568" y="1628801"/>
            <a:ext cx="1440160" cy="1800000"/>
          </a:xfrm>
          <a:prstGeom prst="roundRect">
            <a:avLst/>
          </a:prstGeom>
        </p:spPr>
      </p:pic>
      <p:pic>
        <p:nvPicPr>
          <p:cNvPr id="35" name="Picture Placeholder 22"/>
          <p:cNvPicPr>
            <a:picLocks noChangeAspect="1"/>
          </p:cNvPicPr>
          <p:nvPr/>
        </p:nvPicPr>
        <p:blipFill rotWithShape="1">
          <a:blip r:embed="rId7" cstate="print">
            <a:extLst>
              <a:ext uri="{28A0092B-C50C-407E-A947-70E740481C1C}">
                <a14:useLocalDpi xmlns:a14="http://schemas.microsoft.com/office/drawing/2010/main" val="0"/>
              </a:ext>
            </a:extLst>
          </a:blip>
          <a:srcRect l="9024" r="11022"/>
          <a:stretch/>
        </p:blipFill>
        <p:spPr>
          <a:xfrm>
            <a:off x="2195736" y="1628801"/>
            <a:ext cx="1440160" cy="1800000"/>
          </a:xfrm>
          <a:prstGeom prst="roundRect">
            <a:avLst/>
          </a:prstGeom>
        </p:spPr>
      </p:pic>
      <p:sp>
        <p:nvSpPr>
          <p:cNvPr id="36" name="Textplatzhalter 3">
            <a:extLst>
              <a:ext uri="{FF2B5EF4-FFF2-40B4-BE49-F238E27FC236}">
                <a16:creationId xmlns:a16="http://schemas.microsoft.com/office/drawing/2014/main" id="{9D9494F8-EC34-4BDD-B316-05AF6F3B4A57}"/>
              </a:ext>
            </a:extLst>
          </p:cNvPr>
          <p:cNvSpPr txBox="1">
            <a:spLocks/>
          </p:cNvSpPr>
          <p:nvPr/>
        </p:nvSpPr>
        <p:spPr>
          <a:xfrm>
            <a:off x="2123728" y="3445351"/>
            <a:ext cx="1620000" cy="646331"/>
          </a:xfrm>
          <a:prstGeom prst="rect">
            <a:avLst/>
          </a:prstGeom>
        </p:spPr>
        <p:txBody>
          <a:bodyPr vert="horz" lIns="91440" tIns="45720" rIns="91440" bIns="45720" rtlCol="0">
            <a:normAutofit fontScale="92500" lnSpcReduction="20000"/>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smtClean="0"/>
              <a:t>Dr Marina Korzenevica-Proud</a:t>
            </a:r>
          </a:p>
          <a:p>
            <a:r>
              <a:rPr lang="en-GB" altLang="en-US" dirty="0" smtClean="0"/>
              <a:t>University of </a:t>
            </a:r>
            <a:r>
              <a:rPr lang="en-GB" dirty="0" smtClean="0"/>
              <a:t>Oxford</a:t>
            </a:r>
            <a:endParaRPr lang="de-DE" dirty="0"/>
          </a:p>
        </p:txBody>
      </p:sp>
      <p:sp>
        <p:nvSpPr>
          <p:cNvPr id="38" name="Textplatzhalter 7">
            <a:extLst>
              <a:ext uri="{FF2B5EF4-FFF2-40B4-BE49-F238E27FC236}">
                <a16:creationId xmlns:a16="http://schemas.microsoft.com/office/drawing/2014/main" id="{008F3ABC-AA05-43F3-A7EC-B1A1EAB7BBD6}"/>
              </a:ext>
            </a:extLst>
          </p:cNvPr>
          <p:cNvSpPr txBox="1">
            <a:spLocks/>
          </p:cNvSpPr>
          <p:nvPr/>
        </p:nvSpPr>
        <p:spPr>
          <a:xfrm>
            <a:off x="7164288" y="3447091"/>
            <a:ext cx="1725404" cy="1422069"/>
          </a:xfrm>
          <a:prstGeom prst="rect">
            <a:avLst/>
          </a:prstGeom>
        </p:spPr>
        <p:txBody>
          <a:bodyPr vert="horz" lIns="91440" tIns="45720" rIns="91440" bIns="45720" rtlCol="0">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ZA" sz="1300" dirty="0" smtClean="0"/>
              <a:t>Barbara </a:t>
            </a:r>
            <a:r>
              <a:rPr lang="en-ZA" sz="1300" dirty="0"/>
              <a:t>Schreiner</a:t>
            </a:r>
            <a:endParaRPr lang="en-GB" sz="1300" dirty="0"/>
          </a:p>
          <a:p>
            <a:r>
              <a:rPr lang="de-DE" sz="1300" dirty="0" err="1" smtClean="0"/>
              <a:t>Water</a:t>
            </a:r>
            <a:r>
              <a:rPr lang="de-DE" sz="1300" dirty="0" smtClean="0"/>
              <a:t> </a:t>
            </a:r>
            <a:r>
              <a:rPr lang="de-DE" sz="1300" dirty="0" err="1" smtClean="0"/>
              <a:t>Integrity</a:t>
            </a:r>
            <a:r>
              <a:rPr lang="de-DE" sz="1300" dirty="0" smtClean="0"/>
              <a:t> Network</a:t>
            </a:r>
            <a:endParaRPr lang="de-DE" sz="1300" dirty="0"/>
          </a:p>
        </p:txBody>
      </p:sp>
      <p:pic>
        <p:nvPicPr>
          <p:cNvPr id="17" name="Picture 16"/>
          <p:cNvPicPr>
            <a:picLocks noChangeAspect="1"/>
          </p:cNvPicPr>
          <p:nvPr/>
        </p:nvPicPr>
        <p:blipFill rotWithShape="1">
          <a:blip r:embed="rId8">
            <a:extLst>
              <a:ext uri="{28A0092B-C50C-407E-A947-70E740481C1C}">
                <a14:useLocalDpi xmlns:a14="http://schemas.microsoft.com/office/drawing/2010/main" val="0"/>
              </a:ext>
            </a:extLst>
          </a:blip>
          <a:srcRect l="11210" r="19600" b="13513"/>
          <a:stretch/>
        </p:blipFill>
        <p:spPr>
          <a:xfrm>
            <a:off x="7085814" y="1615447"/>
            <a:ext cx="1440160" cy="1800000"/>
          </a:xfrm>
          <a:prstGeom prst="roundRect">
            <a:avLst/>
          </a:prstGeom>
        </p:spPr>
      </p:pic>
      <p:pic>
        <p:nvPicPr>
          <p:cNvPr id="20" name="Picture 19"/>
          <p:cNvPicPr>
            <a:picLocks noChangeAspect="1"/>
          </p:cNvPicPr>
          <p:nvPr/>
        </p:nvPicPr>
        <p:blipFill rotWithShape="1">
          <a:blip r:embed="rId9">
            <a:extLst>
              <a:ext uri="{28A0092B-C50C-407E-A947-70E740481C1C}">
                <a14:useLocalDpi xmlns:a14="http://schemas.microsoft.com/office/drawing/2010/main" val="0"/>
              </a:ext>
            </a:extLst>
          </a:blip>
          <a:srcRect l="16401" t="6321" r="8798"/>
          <a:stretch/>
        </p:blipFill>
        <p:spPr>
          <a:xfrm>
            <a:off x="7078062" y="1605660"/>
            <a:ext cx="1437288" cy="1800000"/>
          </a:xfrm>
          <a:prstGeom prst="roundRect">
            <a:avLst/>
          </a:prstGeom>
        </p:spPr>
      </p:pic>
    </p:spTree>
    <p:extLst>
      <p:ext uri="{BB962C8B-B14F-4D97-AF65-F5344CB8AC3E}">
        <p14:creationId xmlns:p14="http://schemas.microsoft.com/office/powerpoint/2010/main" val="2171679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F8B235-8506-4C3B-A214-3A9A81C1C68F}"/>
              </a:ext>
            </a:extLst>
          </p:cNvPr>
          <p:cNvSpPr>
            <a:spLocks noGrp="1"/>
          </p:cNvSpPr>
          <p:nvPr>
            <p:ph type="title"/>
          </p:nvPr>
        </p:nvSpPr>
        <p:spPr/>
        <p:txBody>
          <a:bodyPr/>
          <a:lstStyle/>
          <a:p>
            <a:r>
              <a:rPr lang="de-DE" dirty="0"/>
              <a:t>Agenda</a:t>
            </a:r>
          </a:p>
        </p:txBody>
      </p:sp>
      <p:graphicFrame>
        <p:nvGraphicFramePr>
          <p:cNvPr id="4" name="Table 7">
            <a:extLst>
              <a:ext uri="{FF2B5EF4-FFF2-40B4-BE49-F238E27FC236}">
                <a16:creationId xmlns:a16="http://schemas.microsoft.com/office/drawing/2014/main" id="{F4B212C8-9C5F-4D93-99DB-BDB9B7F554B0}"/>
              </a:ext>
            </a:extLst>
          </p:cNvPr>
          <p:cNvGraphicFramePr>
            <a:graphicFrameLocks noGrp="1"/>
          </p:cNvGraphicFramePr>
          <p:nvPr>
            <p:extLst>
              <p:ext uri="{D42A27DB-BD31-4B8C-83A1-F6EECF244321}">
                <p14:modId xmlns:p14="http://schemas.microsoft.com/office/powerpoint/2010/main" val="3172576823"/>
              </p:ext>
            </p:extLst>
          </p:nvPr>
        </p:nvGraphicFramePr>
        <p:xfrm>
          <a:off x="628650" y="1679929"/>
          <a:ext cx="7886700" cy="4499405"/>
        </p:xfrm>
        <a:graphic>
          <a:graphicData uri="http://schemas.openxmlformats.org/drawingml/2006/table">
            <a:tbl>
              <a:tblPr firstRow="1" firstCol="1" bandRow="1">
                <a:tableStyleId>{72833802-FEF1-4C79-8D5D-14CF1EAF98D9}</a:tableStyleId>
              </a:tblPr>
              <a:tblGrid>
                <a:gridCol w="7886700">
                  <a:extLst>
                    <a:ext uri="{9D8B030D-6E8A-4147-A177-3AD203B41FA5}">
                      <a16:colId xmlns:a16="http://schemas.microsoft.com/office/drawing/2014/main" val="20001"/>
                    </a:ext>
                  </a:extLst>
                </a:gridCol>
              </a:tblGrid>
              <a:tr h="501464">
                <a:tc>
                  <a:txBody>
                    <a:bodyPr/>
                    <a:lstStyle/>
                    <a:p>
                      <a:pPr algn="l">
                        <a:lnSpc>
                          <a:spcPct val="115000"/>
                        </a:lnSpc>
                        <a:spcAft>
                          <a:spcPts val="0"/>
                        </a:spcAft>
                      </a:pPr>
                      <a:r>
                        <a:rPr lang="en-US" sz="2000" b="1" kern="1200" dirty="0" smtClean="0">
                          <a:solidFill>
                            <a:schemeClr val="tx1"/>
                          </a:solidFill>
                          <a:latin typeface="Calibri "/>
                          <a:ea typeface="+mn-ea"/>
                          <a:cs typeface="Segoe UI" panose="020B0502040204020203" pitchFamily="34" charset="0"/>
                        </a:rPr>
                        <a:t>Welcome</a:t>
                      </a:r>
                      <a:endParaRPr lang="en-GB" sz="2000" b="1" kern="1200" dirty="0">
                        <a:solidFill>
                          <a:schemeClr val="tx1"/>
                        </a:solidFill>
                        <a:latin typeface="Calibri "/>
                        <a:ea typeface="+mn-ea"/>
                        <a:cs typeface="Segoe UI" panose="020B0502040204020203"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2847175190"/>
                  </a:ext>
                </a:extLst>
              </a:tr>
              <a:tr h="501464">
                <a:tc>
                  <a:txBody>
                    <a:bodyPr/>
                    <a:lstStyle/>
                    <a:p>
                      <a:pPr algn="l">
                        <a:lnSpc>
                          <a:spcPct val="115000"/>
                        </a:lnSpc>
                        <a:spcAft>
                          <a:spcPts val="0"/>
                        </a:spcAft>
                      </a:pPr>
                      <a:r>
                        <a:rPr lang="en-GB" sz="2000" b="1" kern="1200" dirty="0" smtClean="0">
                          <a:solidFill>
                            <a:schemeClr val="tx1"/>
                          </a:solidFill>
                          <a:latin typeface="Calibri "/>
                          <a:ea typeface="+mn-ea"/>
                          <a:cs typeface="Segoe UI" panose="020B0502040204020203" pitchFamily="34" charset="0"/>
                        </a:rPr>
                        <a:t>Presentations</a:t>
                      </a:r>
                      <a:endParaRPr lang="en-GB" sz="2000" b="1" kern="1200" dirty="0">
                        <a:solidFill>
                          <a:schemeClr val="tx1"/>
                        </a:solidFill>
                        <a:latin typeface="Calibri "/>
                        <a:ea typeface="+mn-ea"/>
                        <a:cs typeface="Segoe UI" panose="020B0502040204020203" pitchFamily="34" charset="0"/>
                      </a:endParaRPr>
                    </a:p>
                  </a:txBody>
                  <a:tcPr marL="68580" marR="68580" marT="0" marB="0" anchor="ctr"/>
                </a:tc>
                <a:extLst>
                  <a:ext uri="{0D108BD9-81ED-4DB2-BD59-A6C34878D82A}">
                    <a16:rowId xmlns:a16="http://schemas.microsoft.com/office/drawing/2014/main" val="2224967639"/>
                  </a:ext>
                </a:extLst>
              </a:tr>
              <a:tr h="501464">
                <a:tc>
                  <a:txBody>
                    <a:bodyPr/>
                    <a:lstStyle/>
                    <a:p>
                      <a:pPr algn="ctr">
                        <a:lnSpc>
                          <a:spcPct val="115000"/>
                        </a:lnSpc>
                        <a:spcAft>
                          <a:spcPts val="0"/>
                        </a:spcAft>
                      </a:pPr>
                      <a:r>
                        <a:rPr lang="en-GB" sz="1800" b="0" kern="1400" baseline="0" dirty="0" smtClean="0">
                          <a:solidFill>
                            <a:schemeClr val="tx1"/>
                          </a:solidFill>
                          <a:latin typeface="Calibri "/>
                          <a:ea typeface="+mn-ea"/>
                          <a:cs typeface="Segoe UI" panose="020B0502040204020203" pitchFamily="34" charset="0"/>
                        </a:rPr>
                        <a:t>Water justice: recognizing different needs and practices </a:t>
                      </a:r>
                    </a:p>
                  </a:txBody>
                  <a:tcPr marL="68580" marR="68580" marT="0" marB="0" anchor="ctr"/>
                </a:tc>
                <a:extLst>
                  <a:ext uri="{0D108BD9-81ED-4DB2-BD59-A6C34878D82A}">
                    <a16:rowId xmlns:a16="http://schemas.microsoft.com/office/drawing/2014/main" val="1430160660"/>
                  </a:ext>
                </a:extLst>
              </a:tr>
              <a:tr h="501464">
                <a:tc>
                  <a:txBody>
                    <a:bodyPr/>
                    <a:lstStyle/>
                    <a:p>
                      <a:pPr algn="ctr">
                        <a:lnSpc>
                          <a:spcPct val="115000"/>
                        </a:lnSpc>
                        <a:spcAft>
                          <a:spcPts val="0"/>
                        </a:spcAft>
                      </a:pPr>
                      <a:r>
                        <a:rPr lang="en-GB" sz="1800" b="0" kern="1400" baseline="0" dirty="0" smtClean="0">
                          <a:solidFill>
                            <a:schemeClr val="tx1"/>
                          </a:solidFill>
                          <a:latin typeface="Calibri "/>
                          <a:ea typeface="+mn-ea"/>
                          <a:cs typeface="Segoe UI" panose="020B0502040204020203" pitchFamily="34" charset="0"/>
                        </a:rPr>
                        <a:t>Gender Inequalities and Water Affordability in </a:t>
                      </a:r>
                      <a:r>
                        <a:rPr lang="en-GB" sz="1800" b="0" kern="1400" baseline="0" dirty="0" err="1" smtClean="0">
                          <a:solidFill>
                            <a:schemeClr val="tx1"/>
                          </a:solidFill>
                          <a:latin typeface="Calibri "/>
                          <a:ea typeface="+mn-ea"/>
                          <a:cs typeface="Segoe UI" panose="020B0502040204020203" pitchFamily="34" charset="0"/>
                        </a:rPr>
                        <a:t>Kitui</a:t>
                      </a:r>
                      <a:r>
                        <a:rPr lang="en-GB" sz="1800" b="0" kern="1400" baseline="0" dirty="0" smtClean="0">
                          <a:solidFill>
                            <a:schemeClr val="tx1"/>
                          </a:solidFill>
                          <a:latin typeface="Calibri "/>
                          <a:ea typeface="+mn-ea"/>
                          <a:cs typeface="Segoe UI" panose="020B0502040204020203" pitchFamily="34" charset="0"/>
                        </a:rPr>
                        <a:t> County</a:t>
                      </a:r>
                      <a:endParaRPr lang="en-GB" sz="1800" b="0" kern="1400" baseline="0" dirty="0">
                        <a:solidFill>
                          <a:schemeClr val="tx1"/>
                        </a:solidFill>
                        <a:latin typeface="Calibri "/>
                        <a:ea typeface="+mn-ea"/>
                        <a:cs typeface="Segoe UI" panose="020B0502040204020203" pitchFamily="34" charset="0"/>
                      </a:endParaRPr>
                    </a:p>
                  </a:txBody>
                  <a:tcPr marL="68580" marR="68580" marT="0" marB="0" anchor="ctr"/>
                </a:tc>
                <a:extLst>
                  <a:ext uri="{0D108BD9-81ED-4DB2-BD59-A6C34878D82A}">
                    <a16:rowId xmlns:a16="http://schemas.microsoft.com/office/drawing/2014/main" val="1770256179"/>
                  </a:ext>
                </a:extLst>
              </a:tr>
              <a:tr h="501464">
                <a:tc>
                  <a:txBody>
                    <a:bodyPr/>
                    <a:lstStyle/>
                    <a:p>
                      <a:pPr algn="ctr"/>
                      <a:endParaRPr lang="en-ZA" sz="100" b="0" kern="1400" baseline="0" dirty="0" smtClean="0">
                        <a:solidFill>
                          <a:schemeClr val="tx1"/>
                        </a:solidFill>
                        <a:latin typeface="Calibri "/>
                        <a:ea typeface="+mn-ea"/>
                        <a:cs typeface="Segoe UI" panose="020B0502040204020203" pitchFamily="34" charset="0"/>
                      </a:endParaRPr>
                    </a:p>
                    <a:p>
                      <a:pPr algn="ctr"/>
                      <a:endParaRPr lang="en-ZA" sz="100" b="0" kern="1400" baseline="0" dirty="0" smtClean="0">
                        <a:solidFill>
                          <a:schemeClr val="tx1"/>
                        </a:solidFill>
                        <a:latin typeface="Calibri "/>
                        <a:ea typeface="+mn-ea"/>
                        <a:cs typeface="Segoe UI" panose="020B0502040204020203" pitchFamily="34" charset="0"/>
                      </a:endParaRPr>
                    </a:p>
                    <a:p>
                      <a:pPr algn="ctr"/>
                      <a:endParaRPr lang="en-ZA" sz="100" b="0" kern="1400" baseline="0" dirty="0" smtClean="0">
                        <a:solidFill>
                          <a:schemeClr val="tx1"/>
                        </a:solidFill>
                        <a:latin typeface="Calibri "/>
                        <a:ea typeface="+mn-ea"/>
                        <a:cs typeface="Segoe UI" panose="020B0502040204020203" pitchFamily="34" charset="0"/>
                      </a:endParaRPr>
                    </a:p>
                    <a:p>
                      <a:pPr algn="ctr"/>
                      <a:endParaRPr lang="en-ZA" sz="100" b="0" kern="1400" baseline="0" dirty="0" smtClean="0">
                        <a:solidFill>
                          <a:schemeClr val="tx1"/>
                        </a:solidFill>
                        <a:latin typeface="Calibri "/>
                        <a:ea typeface="+mn-ea"/>
                        <a:cs typeface="Segoe UI" panose="020B0502040204020203" pitchFamily="34" charset="0"/>
                      </a:endParaRPr>
                    </a:p>
                    <a:p>
                      <a:pPr algn="ctr"/>
                      <a:endParaRPr lang="en-ZA" sz="100" b="0" kern="1400" baseline="0" dirty="0" smtClean="0">
                        <a:solidFill>
                          <a:schemeClr val="tx1"/>
                        </a:solidFill>
                        <a:latin typeface="Calibri "/>
                        <a:ea typeface="+mn-ea"/>
                        <a:cs typeface="Segoe UI" panose="020B0502040204020203" pitchFamily="34" charset="0"/>
                      </a:endParaRPr>
                    </a:p>
                    <a:p>
                      <a:pPr algn="ctr"/>
                      <a:endParaRPr lang="en-ZA" sz="100" b="0" kern="1400" baseline="0" dirty="0" smtClean="0">
                        <a:solidFill>
                          <a:schemeClr val="tx1"/>
                        </a:solidFill>
                        <a:latin typeface="Calibri "/>
                        <a:ea typeface="+mn-ea"/>
                        <a:cs typeface="Segoe UI" panose="020B0502040204020203" pitchFamily="34" charset="0"/>
                      </a:endParaRPr>
                    </a:p>
                    <a:p>
                      <a:pPr algn="ctr"/>
                      <a:r>
                        <a:rPr lang="en-ZA" sz="1800" b="0" kern="1400" baseline="0" dirty="0" smtClean="0">
                          <a:solidFill>
                            <a:schemeClr val="tx1"/>
                          </a:solidFill>
                          <a:latin typeface="Calibri "/>
                          <a:ea typeface="+mn-ea"/>
                          <a:cs typeface="Segoe UI" panose="020B0502040204020203" pitchFamily="34" charset="0"/>
                        </a:rPr>
                        <a:t>Towards a Hybrid Water Law</a:t>
                      </a:r>
                    </a:p>
                    <a:p>
                      <a:pPr algn="ctr"/>
                      <a:r>
                        <a:rPr lang="en-ZA" sz="1800" b="0" kern="1400" baseline="0" dirty="0" smtClean="0">
                          <a:solidFill>
                            <a:schemeClr val="tx1"/>
                          </a:solidFill>
                          <a:latin typeface="Calibri "/>
                          <a:ea typeface="+mn-ea"/>
                          <a:cs typeface="Segoe UI" panose="020B0502040204020203" pitchFamily="34" charset="0"/>
                        </a:rPr>
                        <a:t>to Overcome the Injustices of Current Permit Systems in Africa</a:t>
                      </a:r>
                    </a:p>
                    <a:p>
                      <a:pPr algn="ctr"/>
                      <a:endParaRPr lang="en-ZA" sz="100" b="0" kern="1400" baseline="0" dirty="0" smtClean="0">
                        <a:solidFill>
                          <a:schemeClr val="tx1"/>
                        </a:solidFill>
                        <a:latin typeface="Calibri "/>
                        <a:ea typeface="+mn-ea"/>
                        <a:cs typeface="Segoe UI" panose="020B0502040204020203" pitchFamily="34" charset="0"/>
                      </a:endParaRPr>
                    </a:p>
                    <a:p>
                      <a:pPr algn="ctr"/>
                      <a:endParaRPr lang="en-ZA" sz="100" b="0" kern="1400" baseline="0" dirty="0" smtClean="0">
                        <a:solidFill>
                          <a:schemeClr val="tx1"/>
                        </a:solidFill>
                        <a:latin typeface="Calibri "/>
                        <a:ea typeface="+mn-ea"/>
                        <a:cs typeface="Segoe UI" panose="020B0502040204020203" pitchFamily="34" charset="0"/>
                      </a:endParaRPr>
                    </a:p>
                    <a:p>
                      <a:pPr algn="ctr"/>
                      <a:endParaRPr lang="en-ZA" sz="100" b="0" kern="1400" baseline="0" dirty="0" smtClean="0">
                        <a:solidFill>
                          <a:schemeClr val="tx1"/>
                        </a:solidFill>
                        <a:latin typeface="Calibri "/>
                        <a:ea typeface="+mn-ea"/>
                        <a:cs typeface="Segoe UI" panose="020B0502040204020203" pitchFamily="34" charset="0"/>
                      </a:endParaRPr>
                    </a:p>
                    <a:p>
                      <a:pPr algn="ctr"/>
                      <a:endParaRPr lang="en-ZA" sz="100" b="0" kern="1400" baseline="0" dirty="0" smtClean="0">
                        <a:solidFill>
                          <a:schemeClr val="tx1"/>
                        </a:solidFill>
                        <a:latin typeface="Calibri "/>
                        <a:ea typeface="+mn-ea"/>
                        <a:cs typeface="Segoe UI" panose="020B0502040204020203" pitchFamily="34" charset="0"/>
                      </a:endParaRPr>
                    </a:p>
                    <a:p>
                      <a:pPr algn="ctr"/>
                      <a:endParaRPr lang="en-ZA" sz="100" b="0" kern="1400" baseline="0" dirty="0" smtClean="0">
                        <a:solidFill>
                          <a:schemeClr val="tx1"/>
                        </a:solidFill>
                        <a:latin typeface="Calibri "/>
                        <a:ea typeface="+mn-ea"/>
                        <a:cs typeface="Segoe UI" panose="020B0502040204020203" pitchFamily="34" charset="0"/>
                      </a:endParaRPr>
                    </a:p>
                    <a:p>
                      <a:pPr algn="ctr"/>
                      <a:endParaRPr lang="en-ZA" sz="100" b="0" kern="1400" baseline="0" dirty="0" smtClean="0">
                        <a:solidFill>
                          <a:schemeClr val="tx1"/>
                        </a:solidFill>
                        <a:latin typeface="Calibri "/>
                        <a:ea typeface="+mn-ea"/>
                        <a:cs typeface="Segoe UI" panose="020B0502040204020203" pitchFamily="34" charset="0"/>
                      </a:endParaRPr>
                    </a:p>
                  </a:txBody>
                  <a:tcPr marL="68580" marR="68580" marT="0" marB="0" anchor="ctr"/>
                </a:tc>
                <a:extLst>
                  <a:ext uri="{0D108BD9-81ED-4DB2-BD59-A6C34878D82A}">
                    <a16:rowId xmlns:a16="http://schemas.microsoft.com/office/drawing/2014/main" val="3131735727"/>
                  </a:ext>
                </a:extLst>
              </a:tr>
              <a:tr h="628765">
                <a:tc>
                  <a:txBody>
                    <a:bodyPr/>
                    <a:lstStyle/>
                    <a:p>
                      <a:pPr marL="457200" marR="0" lvl="0" indent="-457200" algn="l" defTabSz="685800" rtl="0" eaLnBrk="1" fontAlgn="auto" latinLnBrk="0" hangingPunct="1">
                        <a:lnSpc>
                          <a:spcPct val="100000"/>
                        </a:lnSpc>
                        <a:spcBef>
                          <a:spcPts val="0"/>
                        </a:spcBef>
                        <a:spcAft>
                          <a:spcPts val="0"/>
                        </a:spcAft>
                        <a:buClrTx/>
                        <a:buSzTx/>
                        <a:buFontTx/>
                        <a:buNone/>
                        <a:tabLst/>
                        <a:defRPr/>
                      </a:pPr>
                      <a:r>
                        <a:rPr lang="en-US" altLang="en-US" sz="2000" b="1" kern="1200" dirty="0" smtClean="0">
                          <a:solidFill>
                            <a:schemeClr val="tx1"/>
                          </a:solidFill>
                          <a:latin typeface="Calibri "/>
                          <a:ea typeface="+mn-ea"/>
                          <a:cs typeface="Segoe UI" panose="020B0502040204020203" pitchFamily="34" charset="0"/>
                        </a:rPr>
                        <a:t>Reflections by Facilitator</a:t>
                      </a:r>
                    </a:p>
                  </a:txBody>
                  <a:tcPr marL="68580" marR="68580" marT="0" marB="0" anchor="ctr">
                    <a:solidFill>
                      <a:schemeClr val="bg1">
                        <a:lumMod val="95000"/>
                      </a:schemeClr>
                    </a:solidFill>
                  </a:tcPr>
                </a:tc>
                <a:extLst>
                  <a:ext uri="{0D108BD9-81ED-4DB2-BD59-A6C34878D82A}">
                    <a16:rowId xmlns:a16="http://schemas.microsoft.com/office/drawing/2014/main" val="1531981489"/>
                  </a:ext>
                </a:extLst>
              </a:tr>
              <a:tr h="628765">
                <a:tc>
                  <a:txBody>
                    <a:bodyPr/>
                    <a:lstStyle/>
                    <a:p>
                      <a:pPr marL="457200" marR="0" lvl="0" indent="-457200" algn="l" defTabSz="685800" rtl="0" eaLnBrk="1" fontAlgn="auto" latinLnBrk="0" hangingPunct="1">
                        <a:lnSpc>
                          <a:spcPct val="100000"/>
                        </a:lnSpc>
                        <a:spcBef>
                          <a:spcPts val="0"/>
                        </a:spcBef>
                        <a:spcAft>
                          <a:spcPts val="0"/>
                        </a:spcAft>
                        <a:buClrTx/>
                        <a:buSzTx/>
                        <a:buFontTx/>
                        <a:buNone/>
                        <a:tabLst/>
                        <a:defRPr/>
                      </a:pPr>
                      <a:r>
                        <a:rPr lang="en-US" altLang="en-US" sz="2000" dirty="0" smtClean="0">
                          <a:latin typeface="Calibri "/>
                          <a:cs typeface="Segoe UI" panose="020B0502040204020203" pitchFamily="34" charset="0"/>
                        </a:rPr>
                        <a:t>Questions &amp; Answers</a:t>
                      </a:r>
                    </a:p>
                  </a:txBody>
                  <a:tcPr marL="68580" marR="68580" marT="0" marB="0" anchor="ctr"/>
                </a:tc>
                <a:extLst>
                  <a:ext uri="{0D108BD9-81ED-4DB2-BD59-A6C34878D82A}">
                    <a16:rowId xmlns:a16="http://schemas.microsoft.com/office/drawing/2014/main" val="10004"/>
                  </a:ext>
                </a:extLst>
              </a:tr>
              <a:tr h="504499">
                <a:tc>
                  <a:txBody>
                    <a:bodyPr/>
                    <a:lstStyle/>
                    <a:p>
                      <a:pPr marL="457200" indent="-457200" algn="l"/>
                      <a:r>
                        <a:rPr lang="en-US" altLang="en-US" sz="2000" dirty="0" smtClean="0">
                          <a:latin typeface="Calibri "/>
                          <a:cs typeface="Segoe UI" panose="020B0502040204020203" pitchFamily="34" charset="0"/>
                        </a:rPr>
                        <a:t>Closing</a:t>
                      </a:r>
                      <a:endParaRPr lang="en-US" altLang="en-US" sz="2000" dirty="0">
                        <a:latin typeface="Calibri "/>
                        <a:cs typeface="Segoe UI" panose="020B0502040204020203" pitchFamily="34" charset="0"/>
                      </a:endParaRPr>
                    </a:p>
                  </a:txBody>
                  <a:tcPr marL="48260" marR="48260" marT="0" marB="0" anchor="ctr">
                    <a:solidFill>
                      <a:schemeClr val="bg1">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77043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F8B235-8506-4C3B-A214-3A9A81C1C68F}"/>
              </a:ext>
            </a:extLst>
          </p:cNvPr>
          <p:cNvSpPr>
            <a:spLocks noGrp="1"/>
          </p:cNvSpPr>
          <p:nvPr>
            <p:ph type="title"/>
          </p:nvPr>
        </p:nvSpPr>
        <p:spPr/>
        <p:txBody>
          <a:bodyPr/>
          <a:lstStyle/>
          <a:p>
            <a:r>
              <a:rPr lang="de-DE" dirty="0"/>
              <a:t>Question time</a:t>
            </a:r>
          </a:p>
        </p:txBody>
      </p:sp>
      <p:sp>
        <p:nvSpPr>
          <p:cNvPr id="3" name="Inhaltsplatzhalter 2">
            <a:extLst>
              <a:ext uri="{FF2B5EF4-FFF2-40B4-BE49-F238E27FC236}">
                <a16:creationId xmlns:a16="http://schemas.microsoft.com/office/drawing/2014/main" id="{BFBAA786-70D3-4BF9-8E72-88F187146A96}"/>
              </a:ext>
            </a:extLst>
          </p:cNvPr>
          <p:cNvSpPr>
            <a:spLocks noGrp="1"/>
          </p:cNvSpPr>
          <p:nvPr>
            <p:ph idx="1"/>
          </p:nvPr>
        </p:nvSpPr>
        <p:spPr/>
        <p:txBody>
          <a:bodyPr>
            <a:normAutofit fontScale="77500" lnSpcReduction="20000"/>
          </a:bodyPr>
          <a:lstStyle/>
          <a:p>
            <a:pPr marL="0" indent="0" algn="ctr">
              <a:buNone/>
            </a:pPr>
            <a:endParaRPr lang="fr-FR" altLang="en-US" sz="2400" b="1" dirty="0">
              <a:solidFill>
                <a:srgbClr val="000000"/>
              </a:solidFill>
              <a:cs typeface="Segoe UI" charset="0"/>
            </a:endParaRPr>
          </a:p>
          <a:p>
            <a:pPr marL="0" indent="0" algn="ctr">
              <a:buNone/>
            </a:pPr>
            <a:endParaRPr lang="fr-FR" altLang="en-US" sz="2400" b="1" dirty="0">
              <a:solidFill>
                <a:srgbClr val="000000"/>
              </a:solidFill>
              <a:cs typeface="Segoe UI" charset="0"/>
            </a:endParaRPr>
          </a:p>
          <a:p>
            <a:pPr marL="0" indent="0" algn="ctr">
              <a:buNone/>
            </a:pPr>
            <a:endParaRPr lang="fr-FR" altLang="en-US" sz="2400" b="1" dirty="0">
              <a:solidFill>
                <a:srgbClr val="000000"/>
              </a:solidFill>
              <a:cs typeface="Segoe UI" charset="0"/>
            </a:endParaRPr>
          </a:p>
          <a:p>
            <a:pPr marL="0" indent="0" algn="ctr">
              <a:buNone/>
            </a:pPr>
            <a:endParaRPr lang="fr-FR" altLang="en-US" sz="2400" b="1" dirty="0">
              <a:solidFill>
                <a:srgbClr val="000000"/>
              </a:solidFill>
              <a:cs typeface="Segoe UI" charset="0"/>
            </a:endParaRPr>
          </a:p>
          <a:p>
            <a:pPr marL="0" indent="0" algn="ctr">
              <a:buNone/>
            </a:pPr>
            <a:endParaRPr lang="fr-FR" altLang="en-US" sz="2400" b="1" dirty="0">
              <a:solidFill>
                <a:srgbClr val="000000"/>
              </a:solidFill>
              <a:cs typeface="Segoe UI" charset="0"/>
            </a:endParaRPr>
          </a:p>
          <a:p>
            <a:pPr marL="0" indent="0" algn="ctr">
              <a:buNone/>
            </a:pPr>
            <a:endParaRPr lang="fr-FR" altLang="en-US" sz="2400" b="1" dirty="0">
              <a:solidFill>
                <a:srgbClr val="000000"/>
              </a:solidFill>
              <a:cs typeface="Segoe UI" charset="0"/>
            </a:endParaRPr>
          </a:p>
          <a:p>
            <a:pPr marL="0" indent="0" algn="ctr">
              <a:buNone/>
            </a:pPr>
            <a:endParaRPr lang="fr-FR" altLang="en-US" sz="2400" b="1" dirty="0">
              <a:solidFill>
                <a:srgbClr val="000000"/>
              </a:solidFill>
              <a:cs typeface="Segoe UI" charset="0"/>
            </a:endParaRPr>
          </a:p>
          <a:p>
            <a:pPr marL="0" indent="0" algn="ctr">
              <a:buNone/>
            </a:pPr>
            <a:endParaRPr lang="fr-FR" altLang="en-US" sz="2400" b="1" dirty="0">
              <a:solidFill>
                <a:srgbClr val="000000"/>
              </a:solidFill>
              <a:cs typeface="Segoe UI" charset="0"/>
            </a:endParaRPr>
          </a:p>
          <a:p>
            <a:pPr marL="0" indent="0">
              <a:buNone/>
            </a:pPr>
            <a:r>
              <a:rPr lang="fr-FR" altLang="en-US" sz="2400" dirty="0" smtClean="0">
                <a:solidFill>
                  <a:srgbClr val="000000"/>
                </a:solidFill>
                <a:cs typeface="Segoe UI" charset="0"/>
              </a:rPr>
              <a:t>All </a:t>
            </a:r>
            <a:r>
              <a:rPr lang="fr-FR" altLang="en-US" sz="2400" dirty="0" err="1">
                <a:solidFill>
                  <a:srgbClr val="000000"/>
                </a:solidFill>
                <a:cs typeface="Segoe UI" charset="0"/>
              </a:rPr>
              <a:t>w</a:t>
            </a:r>
            <a:r>
              <a:rPr lang="fr-FR" altLang="en-US" sz="2400" dirty="0" err="1" smtClean="0">
                <a:solidFill>
                  <a:srgbClr val="000000"/>
                </a:solidFill>
                <a:cs typeface="Segoe UI" charset="0"/>
              </a:rPr>
              <a:t>ebinar</a:t>
            </a:r>
            <a:r>
              <a:rPr lang="fr-FR" altLang="en-US" sz="2400" dirty="0" smtClean="0">
                <a:solidFill>
                  <a:srgbClr val="000000"/>
                </a:solidFill>
                <a:cs typeface="Segoe UI" charset="0"/>
              </a:rPr>
              <a:t> </a:t>
            </a:r>
            <a:r>
              <a:rPr lang="fr-FR" altLang="en-US" sz="2400" dirty="0" err="1">
                <a:solidFill>
                  <a:srgbClr val="000000"/>
                </a:solidFill>
                <a:cs typeface="Segoe UI" charset="0"/>
              </a:rPr>
              <a:t>presentations</a:t>
            </a:r>
            <a:r>
              <a:rPr lang="fr-FR" altLang="en-US" sz="2400" dirty="0">
                <a:solidFill>
                  <a:srgbClr val="000000"/>
                </a:solidFill>
                <a:cs typeface="Segoe UI" charset="0"/>
              </a:rPr>
              <a:t> </a:t>
            </a:r>
            <a:r>
              <a:rPr lang="fr-FR" altLang="en-US" sz="2400" dirty="0" err="1" smtClean="0">
                <a:solidFill>
                  <a:srgbClr val="000000"/>
                </a:solidFill>
                <a:cs typeface="Segoe UI" charset="0"/>
              </a:rPr>
              <a:t>will</a:t>
            </a:r>
            <a:r>
              <a:rPr lang="fr-FR" altLang="en-US" sz="2400" dirty="0" smtClean="0">
                <a:solidFill>
                  <a:srgbClr val="000000"/>
                </a:solidFill>
                <a:cs typeface="Segoe UI" charset="0"/>
              </a:rPr>
              <a:t> </a:t>
            </a:r>
            <a:r>
              <a:rPr lang="fr-FR" altLang="en-US" sz="2400" dirty="0" err="1">
                <a:solidFill>
                  <a:srgbClr val="000000"/>
                </a:solidFill>
                <a:cs typeface="Segoe UI" charset="0"/>
              </a:rPr>
              <a:t>be</a:t>
            </a:r>
            <a:r>
              <a:rPr lang="fr-FR" altLang="en-US" sz="2400" dirty="0">
                <a:solidFill>
                  <a:srgbClr val="000000"/>
                </a:solidFill>
                <a:cs typeface="Segoe UI" charset="0"/>
              </a:rPr>
              <a:t> </a:t>
            </a:r>
            <a:r>
              <a:rPr lang="fr-FR" altLang="en-US" sz="2400" dirty="0" err="1">
                <a:solidFill>
                  <a:srgbClr val="000000"/>
                </a:solidFill>
                <a:cs typeface="Segoe UI" charset="0"/>
              </a:rPr>
              <a:t>available</a:t>
            </a:r>
            <a:r>
              <a:rPr lang="fr-FR" altLang="en-US" sz="2400" dirty="0">
                <a:solidFill>
                  <a:srgbClr val="000000"/>
                </a:solidFill>
                <a:cs typeface="Segoe UI" charset="0"/>
              </a:rPr>
              <a:t> </a:t>
            </a:r>
            <a:r>
              <a:rPr lang="fr-FR" altLang="en-US" sz="2400" dirty="0" smtClean="0">
                <a:solidFill>
                  <a:srgbClr val="000000"/>
                </a:solidFill>
                <a:cs typeface="Segoe UI" charset="0"/>
              </a:rPr>
              <a:t>on: </a:t>
            </a:r>
          </a:p>
          <a:p>
            <a:pPr marL="0" indent="0" algn="ctr">
              <a:buNone/>
            </a:pPr>
            <a:endParaRPr lang="fr-FR" altLang="en-US" sz="2400" dirty="0">
              <a:solidFill>
                <a:srgbClr val="000000"/>
              </a:solidFill>
              <a:cs typeface="Segoe UI" charset="0"/>
            </a:endParaRPr>
          </a:p>
          <a:p>
            <a:r>
              <a:rPr lang="fr-FR" altLang="en-US" sz="1900" dirty="0" smtClean="0">
                <a:solidFill>
                  <a:srgbClr val="000000"/>
                </a:solidFill>
                <a:cs typeface="Segoe UI" charset="0"/>
              </a:rPr>
              <a:t>RWSN </a:t>
            </a:r>
            <a:r>
              <a:rPr lang="fr-FR" altLang="en-US" sz="1900" dirty="0" err="1" smtClean="0">
                <a:solidFill>
                  <a:srgbClr val="000000"/>
                </a:solidFill>
                <a:cs typeface="Segoe UI" charset="0"/>
              </a:rPr>
              <a:t>Website</a:t>
            </a:r>
            <a:r>
              <a:rPr lang="fr-FR" altLang="en-US" sz="1900" dirty="0" smtClean="0">
                <a:solidFill>
                  <a:srgbClr val="000000"/>
                </a:solidFill>
                <a:cs typeface="Segoe UI" charset="0"/>
              </a:rPr>
              <a:t>: </a:t>
            </a:r>
            <a:r>
              <a:rPr lang="en-US" altLang="en-US" sz="1900" dirty="0" smtClean="0">
                <a:latin typeface="Segoe UI" panose="020B0502040204020203" pitchFamily="34" charset="0"/>
                <a:cs typeface="Segoe UI" panose="020B0502040204020203" pitchFamily="34" charset="0"/>
                <a:hlinkClick r:id="rId3"/>
              </a:rPr>
              <a:t>http</a:t>
            </a:r>
            <a:r>
              <a:rPr lang="en-US" altLang="en-US" sz="1900" dirty="0">
                <a:latin typeface="Segoe UI" panose="020B0502040204020203" pitchFamily="34" charset="0"/>
                <a:cs typeface="Segoe UI" panose="020B0502040204020203" pitchFamily="34" charset="0"/>
                <a:hlinkClick r:id="rId3"/>
              </a:rPr>
              <a:t>://</a:t>
            </a:r>
            <a:r>
              <a:rPr lang="en-US" altLang="en-US" sz="1900" dirty="0" smtClean="0">
                <a:latin typeface="Segoe UI" panose="020B0502040204020203" pitchFamily="34" charset="0"/>
                <a:cs typeface="Segoe UI" panose="020B0502040204020203" pitchFamily="34" charset="0"/>
                <a:hlinkClick r:id="rId3"/>
              </a:rPr>
              <a:t>www.rural-water-supply.net/en/resources/details/847</a:t>
            </a:r>
            <a:r>
              <a:rPr lang="en-US" altLang="en-US" sz="1900" dirty="0" smtClean="0">
                <a:latin typeface="Segoe UI" panose="020B0502040204020203" pitchFamily="34" charset="0"/>
                <a:cs typeface="Segoe UI" panose="020B0502040204020203" pitchFamily="34" charset="0"/>
              </a:rPr>
              <a:t> </a:t>
            </a:r>
          </a:p>
          <a:p>
            <a:pPr marL="0" indent="0">
              <a:buNone/>
            </a:pPr>
            <a:r>
              <a:rPr lang="en-US" altLang="en-US" sz="1900" dirty="0" smtClean="0">
                <a:latin typeface="Segoe UI" panose="020B0502040204020203" pitchFamily="34" charset="0"/>
                <a:cs typeface="Segoe UI" panose="020B0502040204020203" pitchFamily="34" charset="0"/>
              </a:rPr>
              <a:t> </a:t>
            </a:r>
            <a:endParaRPr lang="fr-FR" altLang="en-US" sz="1900" dirty="0" smtClean="0">
              <a:solidFill>
                <a:srgbClr val="000000"/>
              </a:solidFill>
              <a:cs typeface="Segoe UI" charset="0"/>
            </a:endParaRPr>
          </a:p>
          <a:p>
            <a:r>
              <a:rPr lang="fr-FR" altLang="en-US" sz="1900" dirty="0" err="1">
                <a:solidFill>
                  <a:srgbClr val="000000"/>
                </a:solidFill>
                <a:cs typeface="Segoe UI" charset="0"/>
              </a:rPr>
              <a:t>Youtube</a:t>
            </a:r>
            <a:r>
              <a:rPr lang="fr-FR" altLang="en-US" sz="1900" dirty="0">
                <a:solidFill>
                  <a:srgbClr val="000000"/>
                </a:solidFill>
                <a:cs typeface="Segoe UI" charset="0"/>
              </a:rPr>
              <a:t> as </a:t>
            </a:r>
            <a:r>
              <a:rPr lang="fr-FR" altLang="en-US" sz="1900" dirty="0">
                <a:solidFill>
                  <a:srgbClr val="000000"/>
                </a:solidFill>
                <a:cs typeface="Segoe UI" charset="0"/>
                <a:hlinkClick r:id="rId4"/>
              </a:rPr>
              <a:t>RWSN </a:t>
            </a:r>
            <a:r>
              <a:rPr lang="fr-FR" altLang="en-US" sz="1900" dirty="0" err="1" smtClean="0">
                <a:solidFill>
                  <a:srgbClr val="000000"/>
                </a:solidFill>
                <a:cs typeface="Segoe UI" charset="0"/>
                <a:hlinkClick r:id="rId4"/>
              </a:rPr>
              <a:t>Talks</a:t>
            </a:r>
            <a:endParaRPr lang="fr-FR" altLang="en-US" sz="1900" dirty="0" smtClean="0">
              <a:solidFill>
                <a:srgbClr val="000000"/>
              </a:solidFill>
              <a:cs typeface="Segoe UI" charset="0"/>
            </a:endParaRPr>
          </a:p>
          <a:p>
            <a:endParaRPr lang="fr-FR" altLang="en-US" sz="1900" dirty="0">
              <a:solidFill>
                <a:srgbClr val="000000"/>
              </a:solidFill>
              <a:cs typeface="Segoe UI" charset="0"/>
            </a:endParaRPr>
          </a:p>
          <a:p>
            <a:r>
              <a:rPr lang="fr-FR" altLang="en-US" sz="1900" dirty="0" err="1">
                <a:solidFill>
                  <a:srgbClr val="000000"/>
                </a:solidFill>
                <a:cs typeface="Segoe UI" charset="0"/>
              </a:rPr>
              <a:t>Vimeo</a:t>
            </a:r>
            <a:r>
              <a:rPr lang="fr-FR" altLang="en-US" sz="1900" dirty="0">
                <a:solidFill>
                  <a:srgbClr val="000000"/>
                </a:solidFill>
                <a:cs typeface="Segoe UI" charset="0"/>
              </a:rPr>
              <a:t>: </a:t>
            </a:r>
            <a:r>
              <a:rPr lang="en-US" altLang="en-US" sz="1900" dirty="0">
                <a:solidFill>
                  <a:srgbClr val="000000"/>
                </a:solidFill>
                <a:cs typeface="Segoe UI" charset="0"/>
                <a:hlinkClick r:id="rId5"/>
              </a:rPr>
              <a:t>https://vimeo.com/channels/rwsnwebinars</a:t>
            </a:r>
            <a:r>
              <a:rPr lang="en-US" altLang="en-US" sz="1900" dirty="0">
                <a:solidFill>
                  <a:srgbClr val="000000"/>
                </a:solidFill>
                <a:cs typeface="Segoe UI" charset="0"/>
              </a:rPr>
              <a:t> </a:t>
            </a:r>
          </a:p>
          <a:p>
            <a:pPr algn="ctr"/>
            <a:endParaRPr lang="fr-FR" altLang="en-US" sz="2400" b="1" dirty="0" smtClean="0">
              <a:solidFill>
                <a:srgbClr val="000000"/>
              </a:solidFill>
              <a:cs typeface="Segoe UI" charset="0"/>
            </a:endParaRPr>
          </a:p>
          <a:p>
            <a:pPr algn="ctr"/>
            <a:endParaRPr lang="fr-FR" altLang="en-US" sz="2400" b="1" dirty="0">
              <a:solidFill>
                <a:srgbClr val="000000"/>
              </a:solidFill>
              <a:cs typeface="Segoe UI" charset="0"/>
            </a:endParaRPr>
          </a:p>
          <a:p>
            <a:pPr algn="ctr"/>
            <a:endParaRPr lang="fr-FR" altLang="en-US" sz="2400" b="1" dirty="0">
              <a:solidFill>
                <a:srgbClr val="000000"/>
              </a:solidFill>
              <a:cs typeface="Segoe UI" charset="0"/>
            </a:endParaRPr>
          </a:p>
          <a:p>
            <a:pPr marL="0" indent="0" algn="ctr">
              <a:buNone/>
            </a:pPr>
            <a:endParaRPr lang="fr-FR" altLang="en-US" sz="2400" b="1" dirty="0">
              <a:solidFill>
                <a:srgbClr val="000000"/>
              </a:solidFill>
              <a:cs typeface="Segoe UI" charset="0"/>
            </a:endParaRPr>
          </a:p>
        </p:txBody>
      </p:sp>
      <p:pic>
        <p:nvPicPr>
          <p:cNvPr id="4" name="Picture 2" descr="C:\Users\kda.SKAT\AppData\Local\Microsoft\Windows\Temporary Internet Files\Content.IE5\BYID193J\MP900398831[1].jpg">
            <a:extLst>
              <a:ext uri="{FF2B5EF4-FFF2-40B4-BE49-F238E27FC236}">
                <a16:creationId xmlns:a16="http://schemas.microsoft.com/office/drawing/2014/main" id="{D8053F0A-6F09-403C-976A-8FC8D610D9D3}"/>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4796" b="91644" l="9547" r="85925"/>
                    </a14:imgEffect>
                  </a14:imgLayer>
                </a14:imgProps>
              </a:ext>
              <a:ext uri="{28A0092B-C50C-407E-A947-70E740481C1C}">
                <a14:useLocalDpi xmlns:a14="http://schemas.microsoft.com/office/drawing/2010/main" val="0"/>
              </a:ext>
            </a:extLst>
          </a:blip>
          <a:srcRect t="16440" r="4527"/>
          <a:stretch/>
        </p:blipFill>
        <p:spPr bwMode="auto">
          <a:xfrm>
            <a:off x="2699792" y="707975"/>
            <a:ext cx="6111070" cy="3820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204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a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0</TotalTime>
  <Words>1910</Words>
  <Application>Microsoft Office PowerPoint</Application>
  <PresentationFormat>On-screen Show (4:3)</PresentationFormat>
  <Paragraphs>325</Paragraphs>
  <Slides>13</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Arial Unicode MS</vt:lpstr>
      <vt:lpstr>Bahnschrift Light</vt:lpstr>
      <vt:lpstr>Bahnschrift SemiBold</vt:lpstr>
      <vt:lpstr>Calibri</vt:lpstr>
      <vt:lpstr>Calibri </vt:lpstr>
      <vt:lpstr>Calibri Light</vt:lpstr>
      <vt:lpstr>Segoe UI</vt:lpstr>
      <vt:lpstr>Segoe UI Semibold</vt:lpstr>
      <vt:lpstr>Office Theme</vt:lpstr>
      <vt:lpstr>Water justice: recognising different needs and practices</vt:lpstr>
      <vt:lpstr>  Leave no one behind in rural water supply</vt:lpstr>
      <vt:lpstr>Connect your audio device</vt:lpstr>
      <vt:lpstr>PowerPoint Presentation</vt:lpstr>
      <vt:lpstr>Water justice: recognising different needs and practices</vt:lpstr>
      <vt:lpstr>Leave no one behind</vt:lpstr>
      <vt:lpstr>Who is who</vt:lpstr>
      <vt:lpstr>Agenda</vt:lpstr>
      <vt:lpstr>Question time</vt:lpstr>
      <vt:lpstr>Further reading and help</vt:lpstr>
      <vt:lpstr>PowerPoint Presentation</vt:lpstr>
      <vt:lpstr>  Leave no one behind in rural water supply</vt:lpstr>
      <vt:lpstr>Thank you for joining the RWSN webinar today!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Furey</dc:creator>
  <cp:lastModifiedBy>Sandra Fuerst</cp:lastModifiedBy>
  <cp:revision>376</cp:revision>
  <cp:lastPrinted>2015-03-26T11:12:53Z</cp:lastPrinted>
  <dcterms:created xsi:type="dcterms:W3CDTF">2014-06-12T10:30:02Z</dcterms:created>
  <dcterms:modified xsi:type="dcterms:W3CDTF">2019-04-26T05:29:57Z</dcterms:modified>
</cp:coreProperties>
</file>