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85" r:id="rId5"/>
    <p:sldId id="303" r:id="rId6"/>
    <p:sldId id="304" r:id="rId7"/>
    <p:sldId id="287" r:id="rId8"/>
    <p:sldId id="298" r:id="rId9"/>
    <p:sldId id="284" r:id="rId10"/>
    <p:sldId id="289" r:id="rId11"/>
    <p:sldId id="305" r:id="rId12"/>
    <p:sldId id="283" r:id="rId13"/>
    <p:sldId id="292" r:id="rId14"/>
    <p:sldId id="282" r:id="rId15"/>
    <p:sldId id="290" r:id="rId16"/>
    <p:sldId id="294" r:id="rId17"/>
    <p:sldId id="291" r:id="rId18"/>
    <p:sldId id="29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Olago" initials="DO" lastIdx="2" clrIdx="0">
    <p:extLst/>
  </p:cmAuthor>
  <p:cmAuthor id="2" name="Jeroflories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C70"/>
    <a:srgbClr val="00FF00"/>
    <a:srgbClr val="FF0066"/>
    <a:srgbClr val="F3541A"/>
    <a:srgbClr val="FAA634"/>
    <a:srgbClr val="00ADBB"/>
    <a:srgbClr val="27B7BB"/>
    <a:srgbClr val="2D748D"/>
    <a:srgbClr val="88C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754" autoAdjust="0"/>
  </p:normalViewPr>
  <p:slideViewPr>
    <p:cSldViewPr>
      <p:cViewPr>
        <p:scale>
          <a:sx n="125" d="100"/>
          <a:sy n="125" d="100"/>
        </p:scale>
        <p:origin x="1584" y="348"/>
      </p:cViewPr>
      <p:guideLst>
        <p:guide orient="horz" pos="21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120"/>
      </p:cViewPr>
      <p:guideLst>
        <p:guide orient="horz" pos="281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x\Desktop\WATER%20AUDIT%20REPORTS\Hydrocensu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ABASE\Water%20Quality%20Data_WRMA%20NAKURU\Water%20Quality%20Data_WRMA%20NAKURU\1.%20TURKANA%20CENTRAL%20Water%20Quality%20%20Data%202016-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ABASE\Water%20Quality%20Data_WRMA%20NAKURU\Water%20Quality%20Data_WRMA%20NAKURU\1.%20TURKANA%20CENTRAL%20Water%20Quality%20%20Data%202016-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GB"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40" b="1">
                <a:solidFill>
                  <a:schemeClr val="tx1"/>
                </a:solidFill>
              </a:rPr>
              <a:t>Declining Yields on 12 Boreholes in Lodwar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GB"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'[Hydrocensus Data.xlsx]Sheet3'!$C$1</c:f>
              <c:strCache>
                <c:ptCount val="1"/>
                <c:pt idx="0">
                  <c:v>Tested Yield</c:v>
                </c:pt>
              </c:strCache>
            </c:strRef>
          </c:tx>
          <c:spPr>
            <a:solidFill>
              <a:srgbClr val="1D41D5"/>
            </a:solidFill>
            <a:ln>
              <a:noFill/>
            </a:ln>
            <a:effectLst/>
          </c:spPr>
          <c:invertIfNegative val="0"/>
          <c:cat>
            <c:strRef>
              <c:f>'[Hydrocensus Data.xlsx]Sheet3'!$B$2:$B$13</c:f>
              <c:strCache>
                <c:ptCount val="12"/>
                <c:pt idx="0">
                  <c:v>Bh 1B</c:v>
                </c:pt>
                <c:pt idx="1">
                  <c:v>Bh 1A</c:v>
                </c:pt>
                <c:pt idx="2">
                  <c:v>Bh 4</c:v>
                </c:pt>
                <c:pt idx="3">
                  <c:v>Bh 3</c:v>
                </c:pt>
                <c:pt idx="4">
                  <c:v>Bh 9</c:v>
                </c:pt>
                <c:pt idx="5">
                  <c:v>Bh 5</c:v>
                </c:pt>
                <c:pt idx="6">
                  <c:v>Bh 6</c:v>
                </c:pt>
                <c:pt idx="7">
                  <c:v>Bh 8</c:v>
                </c:pt>
                <c:pt idx="8">
                  <c:v>2B</c:v>
                </c:pt>
                <c:pt idx="9">
                  <c:v>2A</c:v>
                </c:pt>
                <c:pt idx="10">
                  <c:v>2E</c:v>
                </c:pt>
                <c:pt idx="11">
                  <c:v>Bh 7</c:v>
                </c:pt>
              </c:strCache>
            </c:strRef>
          </c:cat>
          <c:val>
            <c:numRef>
              <c:f>'[Hydrocensus Data.xlsx]Sheet3'!$C$2:$C$13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20</c:v>
                </c:pt>
                <c:pt idx="3">
                  <c:v>96</c:v>
                </c:pt>
                <c:pt idx="4">
                  <c:v>100</c:v>
                </c:pt>
                <c:pt idx="5">
                  <c:v>20</c:v>
                </c:pt>
                <c:pt idx="6">
                  <c:v>30</c:v>
                </c:pt>
                <c:pt idx="7">
                  <c:v>24</c:v>
                </c:pt>
                <c:pt idx="8">
                  <c:v>37</c:v>
                </c:pt>
                <c:pt idx="9">
                  <c:v>24</c:v>
                </c:pt>
                <c:pt idx="10">
                  <c:v>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7-4679-B28A-7A0C279F5ECB}"/>
            </c:ext>
          </c:extLst>
        </c:ser>
        <c:ser>
          <c:idx val="1"/>
          <c:order val="1"/>
          <c:tx>
            <c:strRef>
              <c:f>'[Hydrocensus Data.xlsx]Sheet3'!$D$1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DE11C"/>
            </a:solidFill>
            <a:ln>
              <a:noFill/>
            </a:ln>
            <a:effectLst/>
          </c:spPr>
          <c:invertIfNegative val="0"/>
          <c:cat>
            <c:strRef>
              <c:f>'[Hydrocensus Data.xlsx]Sheet3'!$B$2:$B$13</c:f>
              <c:strCache>
                <c:ptCount val="12"/>
                <c:pt idx="0">
                  <c:v>Bh 1B</c:v>
                </c:pt>
                <c:pt idx="1">
                  <c:v>Bh 1A</c:v>
                </c:pt>
                <c:pt idx="2">
                  <c:v>Bh 4</c:v>
                </c:pt>
                <c:pt idx="3">
                  <c:v>Bh 3</c:v>
                </c:pt>
                <c:pt idx="4">
                  <c:v>Bh 9</c:v>
                </c:pt>
                <c:pt idx="5">
                  <c:v>Bh 5</c:v>
                </c:pt>
                <c:pt idx="6">
                  <c:v>Bh 6</c:v>
                </c:pt>
                <c:pt idx="7">
                  <c:v>Bh 8</c:v>
                </c:pt>
                <c:pt idx="8">
                  <c:v>2B</c:v>
                </c:pt>
                <c:pt idx="9">
                  <c:v>2A</c:v>
                </c:pt>
                <c:pt idx="10">
                  <c:v>2E</c:v>
                </c:pt>
                <c:pt idx="11">
                  <c:v>Bh 7</c:v>
                </c:pt>
              </c:strCache>
            </c:strRef>
          </c:cat>
          <c:val>
            <c:numRef>
              <c:f>'[Hydrocensus Data.xlsx]Sheet3'!$D$2:$D$13</c:f>
              <c:numCache>
                <c:formatCode>General</c:formatCode>
                <c:ptCount val="12"/>
                <c:pt idx="0">
                  <c:v>35</c:v>
                </c:pt>
                <c:pt idx="1">
                  <c:v>44</c:v>
                </c:pt>
                <c:pt idx="2">
                  <c:v>14</c:v>
                </c:pt>
                <c:pt idx="3">
                  <c:v>60</c:v>
                </c:pt>
                <c:pt idx="4">
                  <c:v>77</c:v>
                </c:pt>
                <c:pt idx="5">
                  <c:v>10</c:v>
                </c:pt>
                <c:pt idx="6">
                  <c:v>22</c:v>
                </c:pt>
                <c:pt idx="7">
                  <c:v>24</c:v>
                </c:pt>
                <c:pt idx="8">
                  <c:v>8</c:v>
                </c:pt>
                <c:pt idx="9">
                  <c:v>10</c:v>
                </c:pt>
                <c:pt idx="10">
                  <c:v>0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7-4679-B28A-7A0C279F5ECB}"/>
            </c:ext>
          </c:extLst>
        </c:ser>
        <c:ser>
          <c:idx val="2"/>
          <c:order val="2"/>
          <c:tx>
            <c:strRef>
              <c:f>'[Hydrocensus Data.xlsx]Sheet3'!$E$1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'[Hydrocensus Data.xlsx]Sheet3'!$B$2:$B$13</c:f>
              <c:strCache>
                <c:ptCount val="12"/>
                <c:pt idx="0">
                  <c:v>Bh 1B</c:v>
                </c:pt>
                <c:pt idx="1">
                  <c:v>Bh 1A</c:v>
                </c:pt>
                <c:pt idx="2">
                  <c:v>Bh 4</c:v>
                </c:pt>
                <c:pt idx="3">
                  <c:v>Bh 3</c:v>
                </c:pt>
                <c:pt idx="4">
                  <c:v>Bh 9</c:v>
                </c:pt>
                <c:pt idx="5">
                  <c:v>Bh 5</c:v>
                </c:pt>
                <c:pt idx="6">
                  <c:v>Bh 6</c:v>
                </c:pt>
                <c:pt idx="7">
                  <c:v>Bh 8</c:v>
                </c:pt>
                <c:pt idx="8">
                  <c:v>2B</c:v>
                </c:pt>
                <c:pt idx="9">
                  <c:v>2A</c:v>
                </c:pt>
                <c:pt idx="10">
                  <c:v>2E</c:v>
                </c:pt>
                <c:pt idx="11">
                  <c:v>Bh 7</c:v>
                </c:pt>
              </c:strCache>
            </c:strRef>
          </c:cat>
          <c:val>
            <c:numRef>
              <c:f>'[Hydrocensus Data.xlsx]Sheet3'!$E$2:$E$13</c:f>
              <c:numCache>
                <c:formatCode>General</c:formatCode>
                <c:ptCount val="12"/>
                <c:pt idx="0">
                  <c:v>33</c:v>
                </c:pt>
                <c:pt idx="1">
                  <c:v>41</c:v>
                </c:pt>
                <c:pt idx="2">
                  <c:v>14</c:v>
                </c:pt>
                <c:pt idx="3">
                  <c:v>59</c:v>
                </c:pt>
                <c:pt idx="4">
                  <c:v>65</c:v>
                </c:pt>
                <c:pt idx="5">
                  <c:v>5</c:v>
                </c:pt>
                <c:pt idx="6">
                  <c:v>22</c:v>
                </c:pt>
                <c:pt idx="7">
                  <c:v>22</c:v>
                </c:pt>
                <c:pt idx="8">
                  <c:v>0</c:v>
                </c:pt>
                <c:pt idx="9">
                  <c:v>6</c:v>
                </c:pt>
                <c:pt idx="10">
                  <c:v>3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27-4679-B28A-7A0C279F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762752"/>
        <c:axId val="162764288"/>
      </c:barChart>
      <c:catAx>
        <c:axId val="16276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64288"/>
        <c:crosses val="autoZero"/>
        <c:auto val="1"/>
        <c:lblAlgn val="ctr"/>
        <c:lblOffset val="100"/>
        <c:noMultiLvlLbl val="0"/>
      </c:catAx>
      <c:valAx>
        <c:axId val="1627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GB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Yield m</a:t>
                </a:r>
                <a:r>
                  <a:rPr lang="en-US" sz="12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/</a:t>
                </a:r>
                <a:r>
                  <a:rPr lang="en-US" sz="1200" b="1" dirty="0" err="1">
                    <a:solidFill>
                      <a:schemeClr val="tx1"/>
                    </a:solidFill>
                  </a:rPr>
                  <a:t>hr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en-GB"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597222222222197"/>
          <c:y val="0.2"/>
          <c:w val="0.29069444444444398"/>
          <c:h val="0.192361111111111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GB"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'[1. TURKANA CENTRAL Water Quality  Data 2016-17.xls]Sheet5'!$B$2</c:f>
              <c:strCache>
                <c:ptCount val="1"/>
                <c:pt idx="0">
                  <c:v>pH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2016-17.xls]Sheet5'!$C$2:$F$2</c:f>
              <c:numCache>
                <c:formatCode>General</c:formatCode>
                <c:ptCount val="4"/>
                <c:pt idx="0">
                  <c:v>8.56</c:v>
                </c:pt>
                <c:pt idx="1">
                  <c:v>7.21</c:v>
                </c:pt>
                <c:pt idx="2">
                  <c:v>8.89</c:v>
                </c:pt>
                <c:pt idx="3">
                  <c:v>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D-4B02-B336-007E857F5FAC}"/>
            </c:ext>
          </c:extLst>
        </c:ser>
        <c:ser>
          <c:idx val="1"/>
          <c:order val="1"/>
          <c:tx>
            <c:strRef>
              <c:f>'[1. TURKANA CENTRAL Water Quality  Data 2016-17.xls]Sheet5'!$B$3</c:f>
              <c:strCache>
                <c:ptCount val="1"/>
                <c:pt idx="0">
                  <c:v>Turbidity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2016-17.xls]Sheet5'!$C$3:$F$3</c:f>
              <c:numCache>
                <c:formatCode>General</c:formatCode>
                <c:ptCount val="4"/>
                <c:pt idx="0">
                  <c:v>463.5</c:v>
                </c:pt>
                <c:pt idx="1">
                  <c:v>829</c:v>
                </c:pt>
                <c:pt idx="2">
                  <c:v>5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D-4B02-B336-007E857F5FAC}"/>
            </c:ext>
          </c:extLst>
        </c:ser>
        <c:ser>
          <c:idx val="2"/>
          <c:order val="2"/>
          <c:tx>
            <c:strRef>
              <c:f>'[1. TURKANA CENTRAL Water Quality  Data 2016-17.xls]Sheet5'!$B$4</c:f>
              <c:strCache>
                <c:ptCount val="1"/>
                <c:pt idx="0">
                  <c:v>Iron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2016-17.xls]Sheet5'!$C$4:$F$4</c:f>
              <c:numCache>
                <c:formatCode>General</c:formatCode>
                <c:ptCount val="4"/>
                <c:pt idx="0">
                  <c:v>0</c:v>
                </c:pt>
                <c:pt idx="1">
                  <c:v>0.94</c:v>
                </c:pt>
                <c:pt idx="2">
                  <c:v>0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8D-4B02-B336-007E857F5FAC}"/>
            </c:ext>
          </c:extLst>
        </c:ser>
        <c:ser>
          <c:idx val="3"/>
          <c:order val="3"/>
          <c:tx>
            <c:strRef>
              <c:f>'[1. TURKANA CENTRAL Water Quality  Data 2016-17.xls]Sheet5'!$B$5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2016-17.xls]Sheet5'!$C$5:$F$5</c:f>
              <c:numCache>
                <c:formatCode>General</c:formatCode>
                <c:ptCount val="4"/>
                <c:pt idx="0">
                  <c:v>0</c:v>
                </c:pt>
                <c:pt idx="1">
                  <c:v>3.2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8D-4B02-B336-007E857F5FAC}"/>
            </c:ext>
          </c:extLst>
        </c:ser>
        <c:ser>
          <c:idx val="4"/>
          <c:order val="4"/>
          <c:tx>
            <c:strRef>
              <c:f>'[1. TURKANA CENTRAL Water Quality  Data 2016-17.xls]Sheet5'!$B$6</c:f>
              <c:strCache>
                <c:ptCount val="1"/>
                <c:pt idx="0">
                  <c:v>Cond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2016-17.xls]Sheet5'!$C$6:$F$6</c:f>
              <c:numCache>
                <c:formatCode>General</c:formatCode>
                <c:ptCount val="4"/>
                <c:pt idx="0">
                  <c:v>267</c:v>
                </c:pt>
                <c:pt idx="1">
                  <c:v>110</c:v>
                </c:pt>
                <c:pt idx="2">
                  <c:v>330</c:v>
                </c:pt>
                <c:pt idx="3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8D-4B02-B336-007E857F5FAC}"/>
            </c:ext>
          </c:extLst>
        </c:ser>
        <c:ser>
          <c:idx val="5"/>
          <c:order val="5"/>
          <c:tx>
            <c:strRef>
              <c:f>'[1. TURKANA CENTRAL Water Quality  Data 2016-17.xls]Sheet5'!$B$7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2016-17.xls]Sheet5'!$C$7:$F$7</c:f>
              <c:numCache>
                <c:formatCode>General</c:formatCode>
                <c:ptCount val="4"/>
                <c:pt idx="0">
                  <c:v>12.67</c:v>
                </c:pt>
                <c:pt idx="1">
                  <c:v>5.28</c:v>
                </c:pt>
                <c:pt idx="2">
                  <c:v>35.520000000000003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8D-4B02-B336-007E857F5FAC}"/>
            </c:ext>
          </c:extLst>
        </c:ser>
        <c:ser>
          <c:idx val="6"/>
          <c:order val="6"/>
          <c:tx>
            <c:strRef>
              <c:f>'[1. TURKANA CENTRAL Water Quality  Data 2016-17.xls]Sheet5'!$B$8</c:f>
              <c:strCache>
                <c:ptCount val="1"/>
                <c:pt idx="0">
                  <c:v>T. Hard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2016-17.xls]Sheet5'!$C$8:$F$8</c:f>
              <c:numCache>
                <c:formatCode>General</c:formatCode>
                <c:ptCount val="4"/>
                <c:pt idx="0">
                  <c:v>120</c:v>
                </c:pt>
                <c:pt idx="1">
                  <c:v>40</c:v>
                </c:pt>
                <c:pt idx="2">
                  <c:v>160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8D-4B02-B336-007E857F5FAC}"/>
            </c:ext>
          </c:extLst>
        </c:ser>
        <c:ser>
          <c:idx val="7"/>
          <c:order val="7"/>
          <c:tx>
            <c:strRef>
              <c:f>'[1. TURKANA CENTRAL Water Quality  Data 2016-17.xls]Sheet5'!$B$9</c:f>
              <c:strCache>
                <c:ptCount val="1"/>
                <c:pt idx="0">
                  <c:v>Ca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2016-17.xls]Sheet5'!$C$9:$F$9</c:f>
              <c:numCache>
                <c:formatCode>General</c:formatCode>
                <c:ptCount val="4"/>
                <c:pt idx="0">
                  <c:v>67.2</c:v>
                </c:pt>
                <c:pt idx="1">
                  <c:v>11.2</c:v>
                </c:pt>
                <c:pt idx="2">
                  <c:v>4.8</c:v>
                </c:pt>
                <c:pt idx="3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8D-4B02-B336-007E857F5FAC}"/>
            </c:ext>
          </c:extLst>
        </c:ser>
        <c:ser>
          <c:idx val="8"/>
          <c:order val="8"/>
          <c:tx>
            <c:strRef>
              <c:f>'[1. TURKANA CENTRAL Water Quality  Data 2016-17.xls]Sheet5'!$B$10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2016-17.xls]Sheet5'!$C$10:$F$10</c:f>
              <c:numCache>
                <c:formatCode>General</c:formatCode>
                <c:ptCount val="4"/>
                <c:pt idx="0">
                  <c:v>1.75</c:v>
                </c:pt>
                <c:pt idx="1">
                  <c:v>1.33</c:v>
                </c:pt>
                <c:pt idx="2">
                  <c:v>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8D-4B02-B336-007E857F5FAC}"/>
            </c:ext>
          </c:extLst>
        </c:ser>
        <c:ser>
          <c:idx val="9"/>
          <c:order val="9"/>
          <c:tx>
            <c:strRef>
              <c:f>'[1. TURKANA CENTRAL Water Quality  Data 2016-17.xls]Sheet5'!$B$11</c:f>
              <c:strCache>
                <c:ptCount val="1"/>
                <c:pt idx="0">
                  <c:v>Total Alkalinity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2016-17.xls]Sheet5'!$C$11:$F$11</c:f>
              <c:numCache>
                <c:formatCode>General</c:formatCode>
                <c:ptCount val="4"/>
                <c:pt idx="0">
                  <c:v>220</c:v>
                </c:pt>
                <c:pt idx="1">
                  <c:v>348</c:v>
                </c:pt>
                <c:pt idx="2">
                  <c:v>384</c:v>
                </c:pt>
                <c:pt idx="3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8D-4B02-B336-007E857F5FAC}"/>
            </c:ext>
          </c:extLst>
        </c:ser>
        <c:ser>
          <c:idx val="10"/>
          <c:order val="10"/>
          <c:tx>
            <c:strRef>
              <c:f>'[1. TURKANA CENTRAL Water Quality  Data 2016-17.xls]Sheet5'!$B$12</c:f>
              <c:strCache>
                <c:ptCount val="1"/>
                <c:pt idx="0">
                  <c:v>Cl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2016-17.xls]Sheet5'!$C$12:$F$12</c:f>
              <c:numCache>
                <c:formatCode>General</c:formatCode>
                <c:ptCount val="4"/>
                <c:pt idx="0">
                  <c:v>22</c:v>
                </c:pt>
                <c:pt idx="1">
                  <c:v>20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8D-4B02-B336-007E857F5FAC}"/>
            </c:ext>
          </c:extLst>
        </c:ser>
        <c:ser>
          <c:idx val="11"/>
          <c:order val="11"/>
          <c:tx>
            <c:strRef>
              <c:f>'[1. TURKANA CENTRAL Water Quality  Data 2016-17.xls]Sheet5'!$B$13</c:f>
              <c:strCache>
                <c:ptCount val="1"/>
                <c:pt idx="0">
                  <c:v>Sulphate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2016-17.xls]Sheet5'!$C$13:$F$13</c:f>
              <c:numCache>
                <c:formatCode>General</c:formatCode>
                <c:ptCount val="4"/>
                <c:pt idx="0">
                  <c:v>180</c:v>
                </c:pt>
                <c:pt idx="1">
                  <c:v>150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8D-4B02-B336-007E857F5FAC}"/>
            </c:ext>
          </c:extLst>
        </c:ser>
        <c:ser>
          <c:idx val="12"/>
          <c:order val="12"/>
          <c:tx>
            <c:strRef>
              <c:f>'[1. TURKANA CENTRAL Water Quality  Data 2016-17.xls]Sheet5'!$B$14</c:f>
              <c:strCache>
                <c:ptCount val="1"/>
                <c:pt idx="0">
                  <c:v>Nitrite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2016-17.xls]Sheet5'!$C$14:$F$14</c:f>
              <c:numCache>
                <c:formatCode>General</c:formatCode>
                <c:ptCount val="4"/>
                <c:pt idx="0">
                  <c:v>0.22700000000000001</c:v>
                </c:pt>
                <c:pt idx="1">
                  <c:v>0.25700000000000001</c:v>
                </c:pt>
                <c:pt idx="2">
                  <c:v>2.7E-2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8D-4B02-B336-007E857F5FAC}"/>
            </c:ext>
          </c:extLst>
        </c:ser>
        <c:ser>
          <c:idx val="13"/>
          <c:order val="13"/>
          <c:tx>
            <c:strRef>
              <c:f>'[1. TURKANA CENTRAL Water Quality  Data 2016-17.xls]Sheet5'!$B$15</c:f>
              <c:strCache>
                <c:ptCount val="1"/>
                <c:pt idx="0">
                  <c:v>Total Suspended Solids</c:v>
                </c:pt>
              </c:strCache>
            </c:strRef>
          </c:tx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2016-17.xls]Sheet5'!$C$15:$F$15</c:f>
              <c:numCache>
                <c:formatCode>General</c:formatCode>
                <c:ptCount val="4"/>
                <c:pt idx="0">
                  <c:v>575</c:v>
                </c:pt>
                <c:pt idx="1">
                  <c:v>334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8D-4B02-B336-007E857F5FAC}"/>
            </c:ext>
          </c:extLst>
        </c:ser>
        <c:ser>
          <c:idx val="14"/>
          <c:order val="14"/>
          <c:tx>
            <c:strRef>
              <c:f>'[1. TURKANA CENTRAL Water Quality  Data 2016-17.xls]Sheet5'!$B$16</c:f>
              <c:strCache>
                <c:ptCount val="1"/>
                <c:pt idx="0">
                  <c:v>TDS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strRef>
              <c:f>'[1. TURKANA CENTRAL Water Quality  Data 2016-17.xls]Sheet5'!$C$1:$F$1</c:f>
              <c:strCache>
                <c:ptCount val="4"/>
                <c:pt idx="0">
                  <c:v>Turkwel R</c:v>
                </c:pt>
                <c:pt idx="1">
                  <c:v>Kerio R</c:v>
                </c:pt>
                <c:pt idx="2">
                  <c:v>Eliye spring</c:v>
                </c:pt>
                <c:pt idx="3">
                  <c:v>Lobolo spring</c:v>
                </c:pt>
              </c:strCache>
            </c:strRef>
          </c:cat>
          <c:val>
            <c:numRef>
              <c:f>'[1. TURKANA CENTRAL Water Quality  Data 2016-17.xls]Sheet5'!$C$16:$F$16</c:f>
              <c:numCache>
                <c:formatCode>General</c:formatCode>
                <c:ptCount val="4"/>
                <c:pt idx="0">
                  <c:v>155.30000000000001</c:v>
                </c:pt>
                <c:pt idx="1">
                  <c:v>50</c:v>
                </c:pt>
                <c:pt idx="2">
                  <c:v>160</c:v>
                </c:pt>
                <c:pt idx="3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8D-4B02-B336-007E857F5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3870592"/>
        <c:axId val="163876864"/>
      </c:barChart>
      <c:catAx>
        <c:axId val="163870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SW _Point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876864"/>
        <c:crosses val="autoZero"/>
        <c:auto val="1"/>
        <c:lblAlgn val="ctr"/>
        <c:lblOffset val="100"/>
        <c:noMultiLvlLbl val="0"/>
      </c:catAx>
      <c:valAx>
        <c:axId val="16387686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Mg/L/N.T.U/</a:t>
                </a:r>
                <a:r>
                  <a:rPr lang="el-GR"/>
                  <a:t>μ</a:t>
                </a:r>
                <a:r>
                  <a:rPr lang="en-GB"/>
                  <a:t>S/cm</a:t>
                </a:r>
              </a:p>
              <a:p>
                <a:pPr>
                  <a:defRPr/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870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692762770193897E-2"/>
          <c:y val="0.70134563754465507"/>
          <c:w val="0.87834522358752032"/>
          <c:h val="0.27928499056696338"/>
        </c:manualLayout>
      </c:layout>
      <c:overlay val="0"/>
      <c:spPr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'[1. TURKANA CENTRAL Water Quality  Data 2016-17.xls]Sheet2'!$C$2</c:f>
              <c:strCache>
                <c:ptCount val="1"/>
                <c:pt idx="0">
                  <c:v>pH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2016-17.xls]Sheet2'!$C$3:$C$13</c:f>
              <c:numCache>
                <c:formatCode>General</c:formatCode>
                <c:ptCount val="11"/>
                <c:pt idx="0">
                  <c:v>7.53</c:v>
                </c:pt>
                <c:pt idx="1">
                  <c:v>7.26</c:v>
                </c:pt>
                <c:pt idx="2">
                  <c:v>7.93</c:v>
                </c:pt>
                <c:pt idx="3">
                  <c:v>7.17</c:v>
                </c:pt>
                <c:pt idx="4">
                  <c:v>7.16</c:v>
                </c:pt>
                <c:pt idx="5">
                  <c:v>7.14</c:v>
                </c:pt>
                <c:pt idx="6">
                  <c:v>7.01</c:v>
                </c:pt>
                <c:pt idx="7">
                  <c:v>8.93</c:v>
                </c:pt>
                <c:pt idx="8">
                  <c:v>7.8</c:v>
                </c:pt>
                <c:pt idx="9">
                  <c:v>7.39</c:v>
                </c:pt>
                <c:pt idx="1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A-49DD-88B9-53C3353F3553}"/>
            </c:ext>
          </c:extLst>
        </c:ser>
        <c:ser>
          <c:idx val="1"/>
          <c:order val="1"/>
          <c:tx>
            <c:strRef>
              <c:f>'[1. TURKANA CENTRAL Water Quality  Data 2016-17.xls]Sheet2'!$D$2</c:f>
              <c:strCache>
                <c:ptCount val="1"/>
                <c:pt idx="0">
                  <c:v>Turbidity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2016-17.xls]Sheet2'!$D$3:$D$13</c:f>
              <c:numCache>
                <c:formatCode>General</c:formatCode>
                <c:ptCount val="11"/>
                <c:pt idx="0">
                  <c:v>8.6</c:v>
                </c:pt>
                <c:pt idx="1">
                  <c:v>1.44</c:v>
                </c:pt>
                <c:pt idx="2">
                  <c:v>5.89</c:v>
                </c:pt>
                <c:pt idx="3">
                  <c:v>3.39</c:v>
                </c:pt>
                <c:pt idx="4">
                  <c:v>2.5</c:v>
                </c:pt>
                <c:pt idx="5">
                  <c:v>9.1999999999999993</c:v>
                </c:pt>
                <c:pt idx="6">
                  <c:v>82</c:v>
                </c:pt>
                <c:pt idx="7">
                  <c:v>6.56</c:v>
                </c:pt>
                <c:pt idx="8">
                  <c:v>1.78</c:v>
                </c:pt>
                <c:pt idx="9">
                  <c:v>0.83</c:v>
                </c:pt>
                <c:pt idx="10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A-49DD-88B9-53C3353F3553}"/>
            </c:ext>
          </c:extLst>
        </c:ser>
        <c:ser>
          <c:idx val="2"/>
          <c:order val="2"/>
          <c:tx>
            <c:strRef>
              <c:f>'[1. TURKANA CENTRAL Water Quality  Data 2016-17.xls]Sheet2'!$E$2</c:f>
              <c:strCache>
                <c:ptCount val="1"/>
                <c:pt idx="0">
                  <c:v>Iron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2016-17.xls]Sheet2'!$E$3:$E$13</c:f>
              <c:numCache>
                <c:formatCode>General</c:formatCode>
                <c:ptCount val="11"/>
                <c:pt idx="0">
                  <c:v>0.82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0.02</c:v>
                </c:pt>
                <c:pt idx="6">
                  <c:v>0.24</c:v>
                </c:pt>
                <c:pt idx="7">
                  <c:v>0.04</c:v>
                </c:pt>
                <c:pt idx="8">
                  <c:v>0</c:v>
                </c:pt>
                <c:pt idx="9">
                  <c:v>0.02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A-49DD-88B9-53C3353F3553}"/>
            </c:ext>
          </c:extLst>
        </c:ser>
        <c:ser>
          <c:idx val="3"/>
          <c:order val="3"/>
          <c:tx>
            <c:strRef>
              <c:f>'[1. TURKANA CENTRAL Water Quality  Data 2016-17.xls]Sheet2'!$F$2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2016-17.xls]Sheet2'!$F$3:$F$13</c:f>
              <c:numCache>
                <c:formatCode>General</c:formatCode>
                <c:ptCount val="11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0.3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A-49DD-88B9-53C3353F3553}"/>
            </c:ext>
          </c:extLst>
        </c:ser>
        <c:ser>
          <c:idx val="4"/>
          <c:order val="4"/>
          <c:tx>
            <c:strRef>
              <c:f>'[1. TURKANA CENTRAL Water Quality  Data 2016-17.xls]Sheet2'!$G$2</c:f>
              <c:strCache>
                <c:ptCount val="1"/>
                <c:pt idx="0">
                  <c:v>Cond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2016-17.xls]Sheet2'!$G$3:$G$13</c:f>
              <c:numCache>
                <c:formatCode>General</c:formatCode>
                <c:ptCount val="11"/>
                <c:pt idx="0">
                  <c:v>276</c:v>
                </c:pt>
                <c:pt idx="1">
                  <c:v>966</c:v>
                </c:pt>
                <c:pt idx="2">
                  <c:v>445</c:v>
                </c:pt>
                <c:pt idx="3">
                  <c:v>1557</c:v>
                </c:pt>
                <c:pt idx="4">
                  <c:v>321</c:v>
                </c:pt>
                <c:pt idx="5">
                  <c:v>1040</c:v>
                </c:pt>
                <c:pt idx="6">
                  <c:v>310</c:v>
                </c:pt>
                <c:pt idx="7">
                  <c:v>1790</c:v>
                </c:pt>
                <c:pt idx="8">
                  <c:v>330</c:v>
                </c:pt>
                <c:pt idx="9">
                  <c:v>4060</c:v>
                </c:pt>
                <c:pt idx="10">
                  <c:v>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A-49DD-88B9-53C3353F3553}"/>
            </c:ext>
          </c:extLst>
        </c:ser>
        <c:ser>
          <c:idx val="5"/>
          <c:order val="5"/>
          <c:tx>
            <c:strRef>
              <c:f>'[1. TURKANA CENTRAL Water Quality  Data 2016-17.xls]Sheet2'!$H$2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2016-17.xls]Sheet2'!$H$3:$H$13</c:f>
              <c:numCache>
                <c:formatCode>General</c:formatCode>
                <c:ptCount val="11"/>
                <c:pt idx="0">
                  <c:v>22.66</c:v>
                </c:pt>
                <c:pt idx="1">
                  <c:v>9.6</c:v>
                </c:pt>
                <c:pt idx="2">
                  <c:v>3.84</c:v>
                </c:pt>
                <c:pt idx="3">
                  <c:v>13.4</c:v>
                </c:pt>
                <c:pt idx="4">
                  <c:v>0.96</c:v>
                </c:pt>
                <c:pt idx="5">
                  <c:v>11.52</c:v>
                </c:pt>
                <c:pt idx="6">
                  <c:v>13.44</c:v>
                </c:pt>
                <c:pt idx="7">
                  <c:v>4.8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9A-49DD-88B9-53C3353F3553}"/>
            </c:ext>
          </c:extLst>
        </c:ser>
        <c:ser>
          <c:idx val="6"/>
          <c:order val="6"/>
          <c:tx>
            <c:strRef>
              <c:f>'[1. TURKANA CENTRAL Water Quality  Data 2016-17.xls]Sheet2'!$I$2</c:f>
              <c:strCache>
                <c:ptCount val="1"/>
                <c:pt idx="0">
                  <c:v>T. Hard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2016-17.xls]Sheet2'!$I$3:$I$13</c:f>
              <c:numCache>
                <c:formatCode>General</c:formatCode>
                <c:ptCount val="11"/>
                <c:pt idx="0">
                  <c:v>120</c:v>
                </c:pt>
                <c:pt idx="1">
                  <c:v>92</c:v>
                </c:pt>
                <c:pt idx="2">
                  <c:v>108</c:v>
                </c:pt>
                <c:pt idx="3">
                  <c:v>160</c:v>
                </c:pt>
                <c:pt idx="4">
                  <c:v>112</c:v>
                </c:pt>
                <c:pt idx="5">
                  <c:v>88</c:v>
                </c:pt>
                <c:pt idx="6">
                  <c:v>144</c:v>
                </c:pt>
                <c:pt idx="7">
                  <c:v>60</c:v>
                </c:pt>
                <c:pt idx="8">
                  <c:v>56</c:v>
                </c:pt>
                <c:pt idx="9">
                  <c:v>60</c:v>
                </c:pt>
                <c:pt idx="1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9A-49DD-88B9-53C3353F3553}"/>
            </c:ext>
          </c:extLst>
        </c:ser>
        <c:ser>
          <c:idx val="7"/>
          <c:order val="7"/>
          <c:tx>
            <c:strRef>
              <c:f>'[1. TURKANA CENTRAL Water Quality  Data 2016-17.xls]Sheet2'!$J$2</c:f>
              <c:strCache>
                <c:ptCount val="1"/>
                <c:pt idx="0">
                  <c:v>Ca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2016-17.xls]Sheet2'!$J$3:$J$13</c:f>
              <c:numCache>
                <c:formatCode>General</c:formatCode>
                <c:ptCount val="11"/>
                <c:pt idx="0">
                  <c:v>25.6</c:v>
                </c:pt>
                <c:pt idx="1">
                  <c:v>20.8</c:v>
                </c:pt>
                <c:pt idx="2">
                  <c:v>36.799999999999997</c:v>
                </c:pt>
                <c:pt idx="3">
                  <c:v>41.6</c:v>
                </c:pt>
                <c:pt idx="4">
                  <c:v>43.2</c:v>
                </c:pt>
                <c:pt idx="5">
                  <c:v>16</c:v>
                </c:pt>
                <c:pt idx="6">
                  <c:v>35.200000000000003</c:v>
                </c:pt>
                <c:pt idx="7">
                  <c:v>16</c:v>
                </c:pt>
                <c:pt idx="8">
                  <c:v>44.8</c:v>
                </c:pt>
                <c:pt idx="9">
                  <c:v>57.6</c:v>
                </c:pt>
                <c:pt idx="1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9A-49DD-88B9-53C3353F3553}"/>
            </c:ext>
          </c:extLst>
        </c:ser>
        <c:ser>
          <c:idx val="8"/>
          <c:order val="8"/>
          <c:tx>
            <c:strRef>
              <c:f>'[1. TURKANA CENTRAL Water Quality  Data 2016-17.xls]Sheet2'!$K$2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2016-17.xls]Sheet2'!$K$3:$K$13</c:f>
              <c:numCache>
                <c:formatCode>General</c:formatCode>
                <c:ptCount val="11"/>
                <c:pt idx="0">
                  <c:v>7.0000000000000007E-2</c:v>
                </c:pt>
                <c:pt idx="1">
                  <c:v>3.6</c:v>
                </c:pt>
                <c:pt idx="2">
                  <c:v>1.35</c:v>
                </c:pt>
                <c:pt idx="3">
                  <c:v>0.92</c:v>
                </c:pt>
                <c:pt idx="4">
                  <c:v>0.54</c:v>
                </c:pt>
                <c:pt idx="5">
                  <c:v>1.76</c:v>
                </c:pt>
                <c:pt idx="6">
                  <c:v>1.4</c:v>
                </c:pt>
                <c:pt idx="7">
                  <c:v>6.9</c:v>
                </c:pt>
                <c:pt idx="8">
                  <c:v>0</c:v>
                </c:pt>
                <c:pt idx="9">
                  <c:v>0</c:v>
                </c:pt>
                <c:pt idx="10">
                  <c:v>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9A-49DD-88B9-53C3353F3553}"/>
            </c:ext>
          </c:extLst>
        </c:ser>
        <c:ser>
          <c:idx val="9"/>
          <c:order val="9"/>
          <c:tx>
            <c:strRef>
              <c:f>'[1. TURKANA CENTRAL Water Quality  Data 2016-17.xls]Sheet2'!$L$2</c:f>
              <c:strCache>
                <c:ptCount val="1"/>
                <c:pt idx="0">
                  <c:v>Total Alkalinity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2016-17.xls]Sheet2'!$L$3:$L$13</c:f>
              <c:numCache>
                <c:formatCode>General</c:formatCode>
                <c:ptCount val="11"/>
                <c:pt idx="0">
                  <c:v>120</c:v>
                </c:pt>
                <c:pt idx="1">
                  <c:v>462</c:v>
                </c:pt>
                <c:pt idx="2">
                  <c:v>220</c:v>
                </c:pt>
                <c:pt idx="3">
                  <c:v>732</c:v>
                </c:pt>
                <c:pt idx="4">
                  <c:v>140</c:v>
                </c:pt>
                <c:pt idx="5">
                  <c:v>292</c:v>
                </c:pt>
                <c:pt idx="6">
                  <c:v>208</c:v>
                </c:pt>
                <c:pt idx="7">
                  <c:v>1180</c:v>
                </c:pt>
                <c:pt idx="8">
                  <c:v>192</c:v>
                </c:pt>
                <c:pt idx="9">
                  <c:v>1204</c:v>
                </c:pt>
                <c:pt idx="10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9A-49DD-88B9-53C3353F3553}"/>
            </c:ext>
          </c:extLst>
        </c:ser>
        <c:ser>
          <c:idx val="10"/>
          <c:order val="10"/>
          <c:tx>
            <c:strRef>
              <c:f>'[1. TURKANA CENTRAL Water Quality  Data 2016-17.xls]Sheet2'!$M$2</c:f>
              <c:strCache>
                <c:ptCount val="1"/>
                <c:pt idx="0">
                  <c:v>Cl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2016-17.xls]Sheet2'!$M$3:$M$13</c:f>
              <c:numCache>
                <c:formatCode>General</c:formatCode>
                <c:ptCount val="11"/>
                <c:pt idx="0">
                  <c:v>14</c:v>
                </c:pt>
                <c:pt idx="1">
                  <c:v>60</c:v>
                </c:pt>
                <c:pt idx="2">
                  <c:v>32</c:v>
                </c:pt>
                <c:pt idx="3">
                  <c:v>132</c:v>
                </c:pt>
                <c:pt idx="4">
                  <c:v>18</c:v>
                </c:pt>
                <c:pt idx="5">
                  <c:v>170</c:v>
                </c:pt>
                <c:pt idx="6">
                  <c:v>26</c:v>
                </c:pt>
                <c:pt idx="7">
                  <c:v>525</c:v>
                </c:pt>
                <c:pt idx="8">
                  <c:v>12</c:v>
                </c:pt>
                <c:pt idx="9">
                  <c:v>586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9A-49DD-88B9-53C3353F3553}"/>
            </c:ext>
          </c:extLst>
        </c:ser>
        <c:ser>
          <c:idx val="11"/>
          <c:order val="11"/>
          <c:tx>
            <c:strRef>
              <c:f>'[1. TURKANA CENTRAL Water Quality  Data 2016-17.xls]Sheet2'!$N$2</c:f>
              <c:strCache>
                <c:ptCount val="1"/>
                <c:pt idx="0">
                  <c:v>SO4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2016-17.xls]Sheet2'!$N$3:$N$13</c:f>
              <c:numCache>
                <c:formatCode>General</c:formatCode>
                <c:ptCount val="11"/>
                <c:pt idx="0">
                  <c:v>9</c:v>
                </c:pt>
                <c:pt idx="1">
                  <c:v>17</c:v>
                </c:pt>
                <c:pt idx="2">
                  <c:v>6</c:v>
                </c:pt>
                <c:pt idx="3">
                  <c:v>10</c:v>
                </c:pt>
                <c:pt idx="4">
                  <c:v>2</c:v>
                </c:pt>
                <c:pt idx="5">
                  <c:v>43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290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9A-49DD-88B9-53C3353F3553}"/>
            </c:ext>
          </c:extLst>
        </c:ser>
        <c:ser>
          <c:idx val="12"/>
          <c:order val="12"/>
          <c:tx>
            <c:strRef>
              <c:f>'[1. TURKANA CENTRAL Water Quality  Data 2016-17.xls]Sheet2'!$O$2</c:f>
              <c:strCache>
                <c:ptCount val="1"/>
                <c:pt idx="0">
                  <c:v>NHO3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2016-17.xls]Sheet2'!$O$3:$O$13</c:f>
              <c:numCache>
                <c:formatCode>General</c:formatCode>
                <c:ptCount val="11"/>
                <c:pt idx="0">
                  <c:v>2.8000000000000001E-2</c:v>
                </c:pt>
                <c:pt idx="1">
                  <c:v>5.0000000000000001E-3</c:v>
                </c:pt>
                <c:pt idx="2">
                  <c:v>0.02</c:v>
                </c:pt>
                <c:pt idx="3">
                  <c:v>8.9999999999999993E-3</c:v>
                </c:pt>
                <c:pt idx="4">
                  <c:v>8.0000000000000002E-3</c:v>
                </c:pt>
                <c:pt idx="5">
                  <c:v>3.5000000000000003E-2</c:v>
                </c:pt>
                <c:pt idx="6">
                  <c:v>7.0000000000000001E-3</c:v>
                </c:pt>
                <c:pt idx="7">
                  <c:v>8.9999999999999993E-3</c:v>
                </c:pt>
                <c:pt idx="8">
                  <c:v>8.0000000000000002E-3</c:v>
                </c:pt>
                <c:pt idx="9">
                  <c:v>2E-3</c:v>
                </c:pt>
                <c:pt idx="1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9A-49DD-88B9-53C3353F3553}"/>
            </c:ext>
          </c:extLst>
        </c:ser>
        <c:ser>
          <c:idx val="13"/>
          <c:order val="13"/>
          <c:tx>
            <c:strRef>
              <c:f>'[1. TURKANA CENTRAL Water Quality  Data 2016-17.xls]Sheet2'!$P$2</c:f>
              <c:strCache>
                <c:ptCount val="1"/>
                <c:pt idx="0">
                  <c:v>NHO4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2016-17.xls]Sheet2'!$P$3:$P$13</c:f>
              <c:numCache>
                <c:formatCode>General</c:formatCode>
                <c:ptCount val="11"/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1.2E-2</c:v>
                </c:pt>
                <c:pt idx="5">
                  <c:v>0.02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9A-49DD-88B9-53C3353F3553}"/>
            </c:ext>
          </c:extLst>
        </c:ser>
        <c:ser>
          <c:idx val="14"/>
          <c:order val="14"/>
          <c:tx>
            <c:strRef>
              <c:f>'[1. TURKANA CENTRAL Water Quality  Data 2016-17.xls]Sheet2'!$Q$2</c:f>
              <c:strCache>
                <c:ptCount val="1"/>
                <c:pt idx="0">
                  <c:v>TSS</c:v>
                </c:pt>
              </c:strCache>
            </c:strRef>
          </c:tx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2016-17.xls]Sheet2'!$Q$3:$Q$13</c:f>
              <c:numCache>
                <c:formatCode>General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  <c:pt idx="5">
                  <c:v>13</c:v>
                </c:pt>
                <c:pt idx="6">
                  <c:v>317</c:v>
                </c:pt>
                <c:pt idx="7">
                  <c:v>27</c:v>
                </c:pt>
                <c:pt idx="8">
                  <c:v>1</c:v>
                </c:pt>
                <c:pt idx="9">
                  <c:v>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9A-49DD-88B9-53C3353F3553}"/>
            </c:ext>
          </c:extLst>
        </c:ser>
        <c:ser>
          <c:idx val="15"/>
          <c:order val="15"/>
          <c:tx>
            <c:strRef>
              <c:f>'[1. TURKANA CENTRAL Water Quality  Data 2016-17.xls]Sheet2'!$R$2</c:f>
              <c:strCache>
                <c:ptCount val="1"/>
                <c:pt idx="0">
                  <c:v>TDS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strRef>
              <c:f>'[1. TURKANA CENTRAL Water Quality  Data 2016-17.xls]Sheet2'!$B$3:$B$13</c:f>
              <c:strCache>
                <c:ptCount val="11"/>
                <c:pt idx="0">
                  <c:v>Lowasco BH</c:v>
                </c:pt>
                <c:pt idx="1">
                  <c:v>Lokori BH</c:v>
                </c:pt>
                <c:pt idx="2">
                  <c:v>Lotubue BH</c:v>
                </c:pt>
                <c:pt idx="3">
                  <c:v>Nakwamononlokori BH</c:v>
                </c:pt>
                <c:pt idx="4">
                  <c:v>Morolem sec. Lokori BH</c:v>
                </c:pt>
                <c:pt idx="5">
                  <c:v>Lopeduru Lokori BH</c:v>
                </c:pt>
                <c:pt idx="6">
                  <c:v>Nomoruakwan BH</c:v>
                </c:pt>
                <c:pt idx="7">
                  <c:v>Kalokol comm. BH</c:v>
                </c:pt>
                <c:pt idx="8">
                  <c:v>Nakwameki BH</c:v>
                </c:pt>
                <c:pt idx="9">
                  <c:v>Nakwin BH</c:v>
                </c:pt>
                <c:pt idx="10">
                  <c:v>Kakemera BH</c:v>
                </c:pt>
              </c:strCache>
            </c:strRef>
          </c:cat>
          <c:val>
            <c:numRef>
              <c:f>'[1. TURKANA CENTRAL Water Quality  Data 2016-17.xls]Sheet2'!$R$3:$R$13</c:f>
              <c:numCache>
                <c:formatCode>General</c:formatCode>
                <c:ptCount val="11"/>
                <c:pt idx="0">
                  <c:v>171.2</c:v>
                </c:pt>
                <c:pt idx="1">
                  <c:v>598.9</c:v>
                </c:pt>
                <c:pt idx="2">
                  <c:v>275.89999999999998</c:v>
                </c:pt>
                <c:pt idx="3">
                  <c:v>968.3</c:v>
                </c:pt>
                <c:pt idx="4">
                  <c:v>199.2</c:v>
                </c:pt>
                <c:pt idx="5">
                  <c:v>644.79999999999995</c:v>
                </c:pt>
                <c:pt idx="6">
                  <c:v>254.8</c:v>
                </c:pt>
                <c:pt idx="7">
                  <c:v>890</c:v>
                </c:pt>
                <c:pt idx="8">
                  <c:v>160</c:v>
                </c:pt>
                <c:pt idx="9">
                  <c:v>2030</c:v>
                </c:pt>
                <c:pt idx="10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A9A-49DD-88B9-53C3353F3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3508224"/>
        <c:axId val="163510144"/>
      </c:barChart>
      <c:catAx>
        <c:axId val="16350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Bh_Name</a:t>
                </a:r>
              </a:p>
            </c:rich>
          </c:tx>
          <c:layout>
            <c:manualLayout>
              <c:xMode val="edge"/>
              <c:yMode val="edge"/>
              <c:x val="0.49956524205904473"/>
              <c:y val="0.7022311933944203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510144"/>
        <c:crosses val="autoZero"/>
        <c:auto val="1"/>
        <c:lblAlgn val="ctr"/>
        <c:lblOffset val="100"/>
        <c:noMultiLvlLbl val="0"/>
      </c:catAx>
      <c:valAx>
        <c:axId val="16351014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Mg/L/N.T.U/</a:t>
                </a:r>
                <a:r>
                  <a:rPr lang="el-GR">
                    <a:latin typeface="Times New Roman"/>
                    <a:cs typeface="Times New Roman"/>
                  </a:rPr>
                  <a:t>μ</a:t>
                </a:r>
                <a:r>
                  <a:rPr lang="en-GB">
                    <a:latin typeface="Times New Roman"/>
                    <a:cs typeface="Times New Roman"/>
                  </a:rPr>
                  <a:t>S/cm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4361376459665681E-2"/>
              <c:y val="0.138586286901435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50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539681208308021E-2"/>
          <c:y val="0.75283715032015686"/>
          <c:w val="0.83376914995763585"/>
          <c:h val="0.22008023483513581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pH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Sheet2!$C$3:$C$9</c:f>
              <c:numCache>
                <c:formatCode>General</c:formatCode>
                <c:ptCount val="7"/>
                <c:pt idx="0">
                  <c:v>7.53</c:v>
                </c:pt>
                <c:pt idx="1">
                  <c:v>7.93</c:v>
                </c:pt>
                <c:pt idx="2">
                  <c:v>7.01</c:v>
                </c:pt>
                <c:pt idx="3">
                  <c:v>7.8</c:v>
                </c:pt>
                <c:pt idx="4">
                  <c:v>7.4</c:v>
                </c:pt>
                <c:pt idx="5">
                  <c:v>7.63</c:v>
                </c:pt>
                <c:pt idx="6">
                  <c:v>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6-4866-A639-238053D071B5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Turbidity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7"/>
                <c:pt idx="0">
                  <c:v>8.6</c:v>
                </c:pt>
                <c:pt idx="1">
                  <c:v>5.89</c:v>
                </c:pt>
                <c:pt idx="2">
                  <c:v>82</c:v>
                </c:pt>
                <c:pt idx="3">
                  <c:v>1.78</c:v>
                </c:pt>
                <c:pt idx="4">
                  <c:v>4.72</c:v>
                </c:pt>
                <c:pt idx="5">
                  <c:v>2.63</c:v>
                </c:pt>
                <c:pt idx="6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6-4866-A639-238053D071B5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Iron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Sheet2!$E$3:$E$9</c:f>
              <c:numCache>
                <c:formatCode>General</c:formatCode>
                <c:ptCount val="7"/>
                <c:pt idx="0">
                  <c:v>0.82</c:v>
                </c:pt>
                <c:pt idx="1">
                  <c:v>0.01</c:v>
                </c:pt>
                <c:pt idx="2">
                  <c:v>0.24</c:v>
                </c:pt>
                <c:pt idx="3">
                  <c:v>0</c:v>
                </c:pt>
                <c:pt idx="4">
                  <c:v>0.01</c:v>
                </c:pt>
                <c:pt idx="5">
                  <c:v>0.04</c:v>
                </c:pt>
                <c:pt idx="6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76-4866-A639-238053D071B5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Sheet2!$F$3:$F$9</c:f>
              <c:numCache>
                <c:formatCode>General</c:formatCode>
                <c:ptCount val="7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76-4866-A639-238053D071B5}"/>
            </c:ext>
          </c:extLst>
        </c:ser>
        <c:ser>
          <c:idx val="4"/>
          <c:order val="4"/>
          <c:tx>
            <c:strRef>
              <c:f>Sheet2!$G$2</c:f>
              <c:strCache>
                <c:ptCount val="1"/>
                <c:pt idx="0">
                  <c:v>Cond</c:v>
                </c:pt>
              </c:strCache>
            </c:strRef>
          </c:tx>
          <c:spPr>
            <a:solidFill>
              <a:srgbClr val="F3541A"/>
            </a:solidFill>
          </c:spPr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Sheet2!$G$3:$G$9</c:f>
              <c:numCache>
                <c:formatCode>General</c:formatCode>
                <c:ptCount val="7"/>
                <c:pt idx="0">
                  <c:v>276</c:v>
                </c:pt>
                <c:pt idx="1">
                  <c:v>445</c:v>
                </c:pt>
                <c:pt idx="2">
                  <c:v>310</c:v>
                </c:pt>
                <c:pt idx="3">
                  <c:v>330</c:v>
                </c:pt>
                <c:pt idx="4">
                  <c:v>980</c:v>
                </c:pt>
                <c:pt idx="5">
                  <c:v>1000</c:v>
                </c:pt>
                <c:pt idx="6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76-4866-A639-238053D071B5}"/>
            </c:ext>
          </c:extLst>
        </c:ser>
        <c:ser>
          <c:idx val="5"/>
          <c:order val="5"/>
          <c:tx>
            <c:strRef>
              <c:f>Sheet2!$H$2</c:f>
              <c:strCache>
                <c:ptCount val="1"/>
                <c:pt idx="0">
                  <c:v>Mg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Sheet2!$H$3:$H$9</c:f>
              <c:numCache>
                <c:formatCode>General</c:formatCode>
                <c:ptCount val="7"/>
                <c:pt idx="0">
                  <c:v>22.66</c:v>
                </c:pt>
                <c:pt idx="1">
                  <c:v>3.84</c:v>
                </c:pt>
                <c:pt idx="2">
                  <c:v>13.44</c:v>
                </c:pt>
                <c:pt idx="3">
                  <c:v>0</c:v>
                </c:pt>
                <c:pt idx="4">
                  <c:v>0</c:v>
                </c:pt>
                <c:pt idx="5">
                  <c:v>49.92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76-4866-A639-238053D071B5}"/>
            </c:ext>
          </c:extLst>
        </c:ser>
        <c:ser>
          <c:idx val="6"/>
          <c:order val="6"/>
          <c:tx>
            <c:strRef>
              <c:f>Sheet2!$I$2</c:f>
              <c:strCache>
                <c:ptCount val="1"/>
                <c:pt idx="0">
                  <c:v>T. Hard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Sheet2!$I$3:$I$9</c:f>
              <c:numCache>
                <c:formatCode>General</c:formatCode>
                <c:ptCount val="7"/>
                <c:pt idx="0">
                  <c:v>120</c:v>
                </c:pt>
                <c:pt idx="1">
                  <c:v>108</c:v>
                </c:pt>
                <c:pt idx="2">
                  <c:v>144</c:v>
                </c:pt>
                <c:pt idx="3">
                  <c:v>56</c:v>
                </c:pt>
                <c:pt idx="4">
                  <c:v>120</c:v>
                </c:pt>
                <c:pt idx="5">
                  <c:v>280</c:v>
                </c:pt>
                <c:pt idx="6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76-4866-A639-238053D071B5}"/>
            </c:ext>
          </c:extLst>
        </c:ser>
        <c:ser>
          <c:idx val="7"/>
          <c:order val="7"/>
          <c:tx>
            <c:strRef>
              <c:f>Sheet2!$J$2</c:f>
              <c:strCache>
                <c:ptCount val="1"/>
                <c:pt idx="0">
                  <c:v>Ca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Sheet2!$J$3:$J$9</c:f>
              <c:numCache>
                <c:formatCode>General</c:formatCode>
                <c:ptCount val="7"/>
                <c:pt idx="0">
                  <c:v>25.6</c:v>
                </c:pt>
                <c:pt idx="1">
                  <c:v>36.799999999999997</c:v>
                </c:pt>
                <c:pt idx="2">
                  <c:v>35.200000000000003</c:v>
                </c:pt>
                <c:pt idx="3">
                  <c:v>44.8</c:v>
                </c:pt>
                <c:pt idx="4">
                  <c:v>20.8</c:v>
                </c:pt>
                <c:pt idx="5">
                  <c:v>28.8</c:v>
                </c:pt>
                <c:pt idx="6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76-4866-A639-238053D071B5}"/>
            </c:ext>
          </c:extLst>
        </c:ser>
        <c:ser>
          <c:idx val="8"/>
          <c:order val="8"/>
          <c:tx>
            <c:strRef>
              <c:f>Sheet2!$K$2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Sheet2!$K$3:$K$9</c:f>
              <c:numCache>
                <c:formatCode>General</c:formatCode>
                <c:ptCount val="7"/>
                <c:pt idx="0">
                  <c:v>7.0000000000000007E-2</c:v>
                </c:pt>
                <c:pt idx="1">
                  <c:v>1.35</c:v>
                </c:pt>
                <c:pt idx="2">
                  <c:v>1.4</c:v>
                </c:pt>
                <c:pt idx="3">
                  <c:v>0</c:v>
                </c:pt>
                <c:pt idx="4">
                  <c:v>3.76</c:v>
                </c:pt>
                <c:pt idx="5">
                  <c:v>0.13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76-4866-A639-238053D071B5}"/>
            </c:ext>
          </c:extLst>
        </c:ser>
        <c:ser>
          <c:idx val="9"/>
          <c:order val="9"/>
          <c:tx>
            <c:strRef>
              <c:f>Sheet2!$L$2</c:f>
              <c:strCache>
                <c:ptCount val="1"/>
                <c:pt idx="0">
                  <c:v>Total Alkalinity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Sheet2!$L$3:$L$9</c:f>
              <c:numCache>
                <c:formatCode>General</c:formatCode>
                <c:ptCount val="7"/>
                <c:pt idx="0">
                  <c:v>120</c:v>
                </c:pt>
                <c:pt idx="1">
                  <c:v>220</c:v>
                </c:pt>
                <c:pt idx="2">
                  <c:v>208</c:v>
                </c:pt>
                <c:pt idx="3">
                  <c:v>192</c:v>
                </c:pt>
                <c:pt idx="4">
                  <c:v>580</c:v>
                </c:pt>
                <c:pt idx="5">
                  <c:v>344</c:v>
                </c:pt>
                <c:pt idx="6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76-4866-A639-238053D071B5}"/>
            </c:ext>
          </c:extLst>
        </c:ser>
        <c:ser>
          <c:idx val="10"/>
          <c:order val="10"/>
          <c:tx>
            <c:strRef>
              <c:f>Sheet2!$M$2</c:f>
              <c:strCache>
                <c:ptCount val="1"/>
                <c:pt idx="0">
                  <c:v>Cl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Sheet2!$M$3:$M$9</c:f>
              <c:numCache>
                <c:formatCode>General</c:formatCode>
                <c:ptCount val="7"/>
                <c:pt idx="0">
                  <c:v>14</c:v>
                </c:pt>
                <c:pt idx="1">
                  <c:v>32</c:v>
                </c:pt>
                <c:pt idx="2">
                  <c:v>26</c:v>
                </c:pt>
                <c:pt idx="3">
                  <c:v>12</c:v>
                </c:pt>
                <c:pt idx="4">
                  <c:v>18</c:v>
                </c:pt>
                <c:pt idx="5">
                  <c:v>128</c:v>
                </c:pt>
                <c:pt idx="6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76-4866-A639-238053D071B5}"/>
            </c:ext>
          </c:extLst>
        </c:ser>
        <c:ser>
          <c:idx val="11"/>
          <c:order val="11"/>
          <c:tx>
            <c:strRef>
              <c:f>Sheet2!$N$2</c:f>
              <c:strCache>
                <c:ptCount val="1"/>
                <c:pt idx="0">
                  <c:v>SO4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Sheet2!$N$3:$N$9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61</c:v>
                </c:pt>
                <c:pt idx="6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76-4866-A639-238053D071B5}"/>
            </c:ext>
          </c:extLst>
        </c:ser>
        <c:ser>
          <c:idx val="12"/>
          <c:order val="12"/>
          <c:tx>
            <c:strRef>
              <c:f>Sheet2!$O$2</c:f>
              <c:strCache>
                <c:ptCount val="1"/>
                <c:pt idx="0">
                  <c:v>NHO3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Sheet2!$O$3:$O$9</c:f>
              <c:numCache>
                <c:formatCode>General</c:formatCode>
                <c:ptCount val="7"/>
                <c:pt idx="0">
                  <c:v>2.8000000000000001E-2</c:v>
                </c:pt>
                <c:pt idx="1">
                  <c:v>0.02</c:v>
                </c:pt>
                <c:pt idx="2">
                  <c:v>7.0000000000000001E-3</c:v>
                </c:pt>
                <c:pt idx="3">
                  <c:v>8.0000000000000002E-3</c:v>
                </c:pt>
                <c:pt idx="4">
                  <c:v>1.4999999999999999E-2</c:v>
                </c:pt>
                <c:pt idx="5">
                  <c:v>8.1000000000000003E-2</c:v>
                </c:pt>
                <c:pt idx="6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76-4866-A639-238053D071B5}"/>
            </c:ext>
          </c:extLst>
        </c:ser>
        <c:ser>
          <c:idx val="13"/>
          <c:order val="13"/>
          <c:tx>
            <c:strRef>
              <c:f>Sheet2!$P$2</c:f>
              <c:strCache>
                <c:ptCount val="1"/>
                <c:pt idx="0">
                  <c:v>NHO4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Sheet2!$P$3:$P$9</c:f>
              <c:numCache>
                <c:formatCode>General</c:formatCode>
                <c:ptCount val="7"/>
                <c:pt idx="1">
                  <c:v>0.02</c:v>
                </c:pt>
                <c:pt idx="2">
                  <c:v>7.0000000000000007E-2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76-4866-A639-238053D071B5}"/>
            </c:ext>
          </c:extLst>
        </c:ser>
        <c:ser>
          <c:idx val="14"/>
          <c:order val="14"/>
          <c:tx>
            <c:strRef>
              <c:f>Sheet2!$Q$2</c:f>
              <c:strCache>
                <c:ptCount val="1"/>
                <c:pt idx="0">
                  <c:v>TSS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Sheet2!$Q$3:$Q$9</c:f>
              <c:numCache>
                <c:formatCode>General</c:formatCode>
                <c:ptCount val="7"/>
                <c:pt idx="0">
                  <c:v>7</c:v>
                </c:pt>
                <c:pt idx="1">
                  <c:v>1</c:v>
                </c:pt>
                <c:pt idx="2">
                  <c:v>317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76-4866-A639-238053D071B5}"/>
            </c:ext>
          </c:extLst>
        </c:ser>
        <c:ser>
          <c:idx val="15"/>
          <c:order val="15"/>
          <c:tx>
            <c:strRef>
              <c:f>Sheet2!$R$2</c:f>
              <c:strCache>
                <c:ptCount val="1"/>
                <c:pt idx="0">
                  <c:v>TDS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Sheet2!$R$3:$R$9</c:f>
              <c:numCache>
                <c:formatCode>General</c:formatCode>
                <c:ptCount val="7"/>
                <c:pt idx="0">
                  <c:v>171.2</c:v>
                </c:pt>
                <c:pt idx="1">
                  <c:v>275.89999999999998</c:v>
                </c:pt>
                <c:pt idx="2">
                  <c:v>254.8</c:v>
                </c:pt>
                <c:pt idx="3">
                  <c:v>160</c:v>
                </c:pt>
                <c:pt idx="4">
                  <c:v>480</c:v>
                </c:pt>
                <c:pt idx="5">
                  <c:v>500</c:v>
                </c:pt>
                <c:pt idx="6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76-4866-A639-238053D071B5}"/>
            </c:ext>
          </c:extLst>
        </c:ser>
        <c:ser>
          <c:idx val="16"/>
          <c:order val="16"/>
          <c:tx>
            <c:strRef>
              <c:f>Sheet2!$S$2</c:f>
              <c:strCache>
                <c:ptCount val="1"/>
                <c:pt idx="0">
                  <c:v>Ammonia</c:v>
                </c:pt>
              </c:strCache>
            </c:strRef>
          </c:tx>
          <c:invertIfNegative val="0"/>
          <c:cat>
            <c:strRef>
              <c:f>Sheet2!$B$3:$B$9</c:f>
              <c:strCache>
                <c:ptCount val="7"/>
                <c:pt idx="0">
                  <c:v>Lowasco BH</c:v>
                </c:pt>
                <c:pt idx="1">
                  <c:v>Lotubue BH</c:v>
                </c:pt>
                <c:pt idx="2">
                  <c:v>Nomoruakwan BH</c:v>
                </c:pt>
                <c:pt idx="3">
                  <c:v>Nakwameki BH</c:v>
                </c:pt>
                <c:pt idx="4">
                  <c:v>Kakemera BH</c:v>
                </c:pt>
                <c:pt idx="5">
                  <c:v>Napuu Church 1</c:v>
                </c:pt>
                <c:pt idx="6">
                  <c:v>Napuu Mission</c:v>
                </c:pt>
              </c:strCache>
            </c:strRef>
          </c:cat>
          <c:val>
            <c:numRef>
              <c:f>Sheet2!$S$3:$S$9</c:f>
              <c:numCache>
                <c:formatCode>General</c:formatCode>
                <c:ptCount val="7"/>
                <c:pt idx="5">
                  <c:v>2.65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176-4866-A639-238053D07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85472"/>
        <c:axId val="164991360"/>
      </c:barChart>
      <c:catAx>
        <c:axId val="1649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4991360"/>
        <c:crosses val="autoZero"/>
        <c:auto val="1"/>
        <c:lblAlgn val="ctr"/>
        <c:lblOffset val="100"/>
        <c:noMultiLvlLbl val="0"/>
      </c:catAx>
      <c:valAx>
        <c:axId val="164991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Mg/l/ </a:t>
                </a:r>
                <a:r>
                  <a:rPr lang="en-GB" dirty="0" err="1"/>
                  <a:t>N.T.U</a:t>
                </a:r>
                <a:r>
                  <a:rPr lang="en-GB" dirty="0"/>
                  <a:t> /</a:t>
                </a:r>
                <a:r>
                  <a:rPr lang="el-GR" dirty="0"/>
                  <a:t>μ</a:t>
                </a:r>
                <a:r>
                  <a:rPr lang="en-GB" dirty="0"/>
                  <a:t>S/cm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985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772879352278278E-2"/>
          <c:y val="0.70166369174831644"/>
          <c:w val="0.89603413717160219"/>
          <c:h val="0.27503838653636953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308E-99ED-4491-B7DF-4469D7BC16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772C-1C37-4604-8DE7-3DA558B3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7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4CB78-136D-4F4B-AEBD-F1A30331C79C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6BDAE-B0F4-46FB-84BA-1D21E3546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7624" y="739552"/>
            <a:ext cx="763284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1844824"/>
            <a:ext cx="6049962" cy="1152525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speaker name(s)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908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B7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36512" y="6381328"/>
            <a:ext cx="9180512" cy="476672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- 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219879" y="583504"/>
            <a:ext cx="6662275" cy="4098779"/>
            <a:chOff x="518867" y="1214875"/>
            <a:chExt cx="8182664" cy="4862763"/>
          </a:xfrm>
        </p:grpSpPr>
        <p:pic>
          <p:nvPicPr>
            <p:cNvPr id="1026" name="Picture 2" descr="W:\Images\Partners logos\oxford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268760"/>
              <a:ext cx="1152153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W:\Images\Partners logos\UAddis_Ababa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3"/>
            <a:stretch>
              <a:fillRect/>
            </a:stretch>
          </p:blipFill>
          <p:spPr bwMode="auto">
            <a:xfrm>
              <a:off x="2925142" y="1214875"/>
              <a:ext cx="1224136" cy="125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W:\Images\Partners logos\UNairobi_2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057" y="1259864"/>
              <a:ext cx="1054893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W:\Images\Partners logos\icddrb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521" y="3237134"/>
              <a:ext cx="2268010" cy="610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W:\Images\Partners logos\IFPRI_1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7" y="4846003"/>
              <a:ext cx="1769580" cy="96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:\Images\Partners logos\IWA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100" y="4676182"/>
              <a:ext cx="1818852" cy="140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W:\Images\Partners logos\Dhaka_University_logo.svg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14" y="2891640"/>
              <a:ext cx="1023490" cy="130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W:\Images\Partners logos\UBangladesh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136" y="2951531"/>
              <a:ext cx="1182147" cy="118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W:\Images\Partners logos\WLRClogo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707" y="2951531"/>
              <a:ext cx="1177590" cy="129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W:\Images\Partners logos\IRC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057" y="4929194"/>
              <a:ext cx="1163407" cy="84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W:\Images\Partners logos\RWSN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630" y="5032345"/>
              <a:ext cx="1691958" cy="69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W:\Images\Partners logos\unicef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670" y="1549520"/>
              <a:ext cx="1971713" cy="59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3826272" y="4612192"/>
            <a:ext cx="1458192" cy="1731929"/>
            <a:chOff x="3851920" y="4592448"/>
            <a:chExt cx="1458192" cy="1731929"/>
          </a:xfrm>
        </p:grpSpPr>
        <p:pic>
          <p:nvPicPr>
            <p:cNvPr id="1040" name="Picture 16" descr="W:\Images\Partners logos\UKaid\UK-AID-Standard-RGB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77408"/>
              <a:ext cx="1458192" cy="154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 userDrawn="1"/>
          </p:nvSpPr>
          <p:spPr>
            <a:xfrm>
              <a:off x="4133940" y="4592448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Funded by</a:t>
              </a: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-36512" y="6381328"/>
            <a:ext cx="9180512" cy="576064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6507964"/>
            <a:ext cx="2530913" cy="2503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ADBB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4763" y="1556792"/>
            <a:ext cx="9148763" cy="1707307"/>
          </a:xfrm>
          <a:prstGeom prst="rect">
            <a:avLst/>
          </a:prstGeom>
          <a:solidFill>
            <a:srgbClr val="00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1844824"/>
            <a:ext cx="7837805" cy="78867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sym typeface="+mn-ea"/>
              </a:rPr>
              <a:t>Geophysical and Hydrogeological </a:t>
            </a:r>
            <a:r>
              <a:rPr lang="en-GB" sz="3200" dirty="0">
                <a:sym typeface="+mn-ea"/>
              </a:rPr>
              <a:t>A</a:t>
            </a:r>
            <a:r>
              <a:rPr lang="en-GB" sz="3200" dirty="0">
                <a:solidFill>
                  <a:schemeClr val="bg1"/>
                </a:solidFill>
                <a:sym typeface="+mn-ea"/>
              </a:rPr>
              <a:t>nalysis of the Napu Aquifer</a:t>
            </a:r>
            <a:endParaRPr lang="en-GB" sz="3200" dirty="0">
              <a:solidFill>
                <a:srgbClr val="FFC000"/>
              </a:solidFill>
              <a:sym typeface="+mn-ea"/>
            </a:endParaRPr>
          </a:p>
          <a:p>
            <a:pPr algn="ctr"/>
            <a:endParaRPr lang="en-GB" sz="3200" dirty="0">
              <a:solidFill>
                <a:srgbClr val="F3541A"/>
              </a:solidFill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52" y="5823917"/>
            <a:ext cx="934844" cy="989459"/>
          </a:xfrm>
          <a:prstGeom prst="rect">
            <a:avLst/>
          </a:prstGeom>
        </p:spPr>
      </p:pic>
      <p:pic>
        <p:nvPicPr>
          <p:cNvPr id="9" name="Picture 8" descr="W:\Logo\Reach logo library new\For screen\Non vector\reach_logo_rgb_letter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2107"/>
            <a:ext cx="417646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15" y="5937250"/>
            <a:ext cx="74295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3717032"/>
            <a:ext cx="8474075" cy="1230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Florence </a:t>
            </a:r>
            <a:r>
              <a:rPr lang="en-GB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Tanui</a:t>
            </a:r>
            <a:r>
              <a:rPr lang="en-GB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, Gilbert </a:t>
            </a:r>
            <a:r>
              <a:rPr lang="en-GB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Ouma</a:t>
            </a:r>
            <a:r>
              <a:rPr lang="en-GB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, Daniel Olago</a:t>
            </a:r>
            <a:endParaRPr lang="en-GB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j-lt"/>
                <a:cs typeface="Arial" charset="0"/>
              </a:rPr>
              <a:t>Turkana Stakeholder Workshop - Thursday 15 February, 2018</a:t>
            </a:r>
            <a:endParaRPr lang="en-GB" sz="20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6400" y="239535"/>
            <a:ext cx="936104" cy="936104"/>
            <a:chOff x="247272" y="388266"/>
            <a:chExt cx="1240534" cy="1240534"/>
          </a:xfrm>
        </p:grpSpPr>
        <p:sp>
          <p:nvSpPr>
            <p:cNvPr id="13" name="Rectangle 12"/>
            <p:cNvSpPr/>
            <p:nvPr/>
          </p:nvSpPr>
          <p:spPr>
            <a:xfrm>
              <a:off x="328613" y="509591"/>
              <a:ext cx="1077852" cy="1033440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2" y="388266"/>
              <a:ext cx="1240534" cy="124053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080120" y="205587"/>
            <a:ext cx="745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6000" dirty="0" smtClean="0">
                <a:solidFill>
                  <a:srgbClr val="27B7BB"/>
                </a:solidFill>
                <a:latin typeface="Tw Cen MT Condensed" panose="020B0606020104020203" pitchFamily="34" charset="0"/>
              </a:rPr>
              <a:t>CLIMATE - HYDROGEOLOGY</a:t>
            </a:r>
            <a:endParaRPr lang="en-US" sz="6000" dirty="0">
              <a:solidFill>
                <a:srgbClr val="27B7BB"/>
              </a:solidFill>
              <a:latin typeface="Tw Cen MT Condensed" panose="020B0606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IS_CLIENTS\PHD\Map\Presentation\Gravity Map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908720"/>
            <a:ext cx="4275618" cy="3960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GIS_CLIENTS\PHD\Map\Presentation\Resistivity_Map_Updated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908720"/>
            <a:ext cx="4451417" cy="3960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5013176"/>
            <a:ext cx="8627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Boreholes are found in areas of low gravity anomalies (-5 to -13)  with medium transmissivity values between 21 to 105 </a:t>
            </a:r>
            <a:r>
              <a:rPr lang="en-GB" dirty="0" err="1" smtClean="0"/>
              <a:t>m</a:t>
            </a:r>
            <a:r>
              <a:rPr lang="en-GB" baseline="30000" dirty="0" err="1" smtClean="0"/>
              <a:t>2</a:t>
            </a:r>
            <a:r>
              <a:rPr lang="en-GB" dirty="0" smtClean="0"/>
              <a:t>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values of transmissivity indicate medium to high groundwater potential in the area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BOUGUER GRAVITY &amp; TRANSMISSIVITY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/>
          <p:nvPr/>
        </p:nvSpPr>
        <p:spPr>
          <a:xfrm>
            <a:off x="7030616" y="980728"/>
            <a:ext cx="17595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12 boreholes mapped during the water audit were analysed for yield-trends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Declining trend was observed in all the boreholes twelve boreholes where </a:t>
            </a:r>
            <a:r>
              <a:rPr lang="en-GB" altLang="en-US" dirty="0" err="1"/>
              <a:t>Bh</a:t>
            </a:r>
            <a:r>
              <a:rPr lang="en-GB" altLang="en-US" dirty="0"/>
              <a:t> 2B is already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446586"/>
              </p:ext>
            </p:extLst>
          </p:nvPr>
        </p:nvGraphicFramePr>
        <p:xfrm>
          <a:off x="251520" y="1124744"/>
          <a:ext cx="6779096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8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35496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EVIDENCE OF DECLINING YIELDS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63987624"/>
              </p:ext>
            </p:extLst>
          </p:nvPr>
        </p:nvGraphicFramePr>
        <p:xfrm>
          <a:off x="395536" y="1052736"/>
          <a:ext cx="5879465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1052736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 water quality indicate high turbidity values of 464 and 829 N.T.U  in Turkwel River and Kerio River, respectively, against a maximum value of 5 N.T.U (KEBS &amp; WHO)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Total suspended solids (TSS), sulphate, and chloride is higher in the river water than in the </a:t>
            </a:r>
            <a:r>
              <a:rPr lang="en-GB" sz="1600" dirty="0" smtClean="0"/>
              <a:t>springs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Total dissolved solids (TDS) and conductivity values are higher in the spring waters as well as in the </a:t>
            </a:r>
            <a:r>
              <a:rPr lang="en-GB" sz="1600" dirty="0" err="1"/>
              <a:t>Turkwel</a:t>
            </a:r>
            <a:r>
              <a:rPr lang="en-GB" sz="1600" dirty="0"/>
              <a:t> River as compared to </a:t>
            </a:r>
            <a:r>
              <a:rPr lang="en-GB" sz="1600" dirty="0" err="1"/>
              <a:t>Kerio</a:t>
            </a:r>
            <a:r>
              <a:rPr lang="en-GB" sz="1600" dirty="0"/>
              <a:t> River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496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WATER QUALITY: SURFACE WATER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7428013"/>
              </p:ext>
            </p:extLst>
          </p:nvPr>
        </p:nvGraphicFramePr>
        <p:xfrm>
          <a:off x="283880" y="1259744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60232" y="1106488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turbidity of LOWASCO borehole, </a:t>
            </a:r>
            <a:r>
              <a:rPr lang="en-GB" sz="1600" dirty="0" err="1"/>
              <a:t>Lotubue</a:t>
            </a:r>
            <a:r>
              <a:rPr lang="en-GB" sz="1600" dirty="0"/>
              <a:t>, </a:t>
            </a:r>
            <a:r>
              <a:rPr lang="en-GB" sz="1600" dirty="0" err="1"/>
              <a:t>Lopeduru</a:t>
            </a:r>
            <a:r>
              <a:rPr lang="en-GB" sz="1600" dirty="0"/>
              <a:t>, </a:t>
            </a:r>
            <a:r>
              <a:rPr lang="en-GB" sz="1600" dirty="0" err="1"/>
              <a:t>Nomoruakwan</a:t>
            </a:r>
            <a:r>
              <a:rPr lang="en-GB" sz="1600" dirty="0"/>
              <a:t> and </a:t>
            </a:r>
            <a:r>
              <a:rPr lang="en-GB" sz="1600" dirty="0" err="1"/>
              <a:t>Kalokol</a:t>
            </a:r>
            <a:r>
              <a:rPr lang="en-GB" sz="1600" dirty="0"/>
              <a:t> community boreholes exceed the recommended value of 5 N.T.U by WHO and KEBS = suggests dynamic &amp; tightly coupled connection with the rivers/</a:t>
            </a:r>
            <a:r>
              <a:rPr lang="en-GB" sz="1600" dirty="0" err="1"/>
              <a:t>laggas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chloride content of </a:t>
            </a:r>
            <a:r>
              <a:rPr lang="en-GB" sz="1600" dirty="0" err="1"/>
              <a:t>Kalokol</a:t>
            </a:r>
            <a:r>
              <a:rPr lang="en-GB" sz="1600" dirty="0"/>
              <a:t> community borehole (525 mg/l) and </a:t>
            </a:r>
            <a:r>
              <a:rPr lang="en-GB" sz="1600" dirty="0" err="1"/>
              <a:t>Nakwin</a:t>
            </a:r>
            <a:r>
              <a:rPr lang="en-GB" sz="1600" dirty="0"/>
              <a:t> borehole (585 mg/l) is above the WHO and </a:t>
            </a:r>
            <a:r>
              <a:rPr lang="en-GB" sz="1600" dirty="0" err="1"/>
              <a:t>KEBS</a:t>
            </a:r>
            <a:r>
              <a:rPr lang="en-GB" sz="1600" dirty="0"/>
              <a:t> drinking water quality limit of 250 mg/l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6552" y="-18256"/>
            <a:ext cx="9781624" cy="998984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76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04" y="-162272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WATER QUALITY ANALYSIS: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504" y="341784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REGIONAL BOREHOLES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6176" y="1455162"/>
            <a:ext cx="27363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Results shows high alkalinity of  516 mg/l  and iron value of 0.73 mg/l  for the </a:t>
            </a:r>
            <a:r>
              <a:rPr lang="en-GB" sz="1600" dirty="0" err="1"/>
              <a:t>Napuu</a:t>
            </a:r>
            <a:r>
              <a:rPr lang="en-GB" sz="1600" dirty="0"/>
              <a:t> Mission borehole.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High alkalinity, High turbidity and high TDS is observed in both the surface water and the groundwater  = active remobilisation of dispersed evaporative salts/fine clays within surficial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1075"/>
              </p:ext>
            </p:extLst>
          </p:nvPr>
        </p:nvGraphicFramePr>
        <p:xfrm>
          <a:off x="406821" y="1474120"/>
          <a:ext cx="5779272" cy="327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5496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WATER QUALITY: NAPU BOREHOLES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643" y="908720"/>
            <a:ext cx="6519589" cy="46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064090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Rainfall is experienced upstream where infiltration occurs on </a:t>
            </a:r>
            <a:r>
              <a:rPr lang="en-GB" sz="1600" dirty="0" err="1" smtClean="0"/>
              <a:t>laggas</a:t>
            </a:r>
            <a:r>
              <a:rPr lang="en-GB" sz="1600" dirty="0" smtClean="0"/>
              <a:t> and along the </a:t>
            </a:r>
            <a:r>
              <a:rPr lang="en-GB" sz="1600" dirty="0" err="1" smtClean="0"/>
              <a:t>Turkwel</a:t>
            </a:r>
            <a:r>
              <a:rPr lang="en-GB" sz="1600" dirty="0" smtClean="0"/>
              <a:t>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Boreholes upstream are dug to greater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Irrigation, sewerage and open-defecation result in possible contamination and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Groundwater gradient follows the topography down to Lodwar</a:t>
            </a:r>
            <a:endParaRPr lang="en-GB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21" y="5085184"/>
            <a:ext cx="187220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5827"/>
            <a:ext cx="340598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94" y="1064090"/>
            <a:ext cx="175419" cy="4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375827"/>
            <a:ext cx="5774628" cy="11414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496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INITIAL SITE CONCEPTUAL MODEL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GIS_CLIENTS\PHD\Map\Traverse_Lin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96752"/>
            <a:ext cx="4176465" cy="367240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40712"/>
            <a:ext cx="43428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6" y="5013176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Investigation of geology and structural features in the area</a:t>
            </a:r>
          </a:p>
          <a:p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3" y="4941168"/>
            <a:ext cx="4630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Initially 10 vertical electrical resistivity soundings will be carried out to determine the type and  depth of the geologic formations as well as aquifer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Distribution of </a:t>
            </a:r>
            <a:r>
              <a:rPr lang="en-GB" sz="1600" dirty="0" err="1"/>
              <a:t>VES</a:t>
            </a:r>
            <a:r>
              <a:rPr lang="en-GB" sz="1600" dirty="0"/>
              <a:t> points is based on area geology.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96552" y="-18256"/>
            <a:ext cx="9781624" cy="998984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6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-162272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PLANNED ACTIVITIES: GEOLOGICAL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341784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MAPPING AND ELECTRICAL RESISTIVITY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37483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480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557" y="501317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Collection of groundwater, surface water and rainfall water samples for quality assessment and isotopic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90533" y="5013176"/>
            <a:ext cx="3717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Involves monitoring of groundwater table and rainfall events in the area (groundwater and rainfall monitoring stations to be established)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-396552" y="-18256"/>
            <a:ext cx="9781624" cy="998984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2" y="6276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504" y="-162272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PLANNED ACTIVITIES: WATER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341784"/>
            <a:ext cx="87671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SAMPLES &amp; MONITORING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5224"/>
            <a:ext cx="1156164" cy="12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360" y="530120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Funded by: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altLang="en-US" sz="2800" dirty="0" smtClean="0">
                <a:solidFill>
                  <a:schemeClr val="tx1"/>
                </a:solidFill>
                <a:latin typeface="+mj-lt"/>
              </a:rPr>
              <a:t>Regional </a:t>
            </a:r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Context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Local Context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Research Objectives 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Conceptual Framework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Hydrogeological Characteristics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Basic Conceptual Model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+mj-lt"/>
              </a:rPr>
              <a:t>Planned 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337947" y="-73489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2383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OUTLINE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810728" y="1080135"/>
            <a:ext cx="2875437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Study </a:t>
            </a:r>
            <a:r>
              <a:rPr lang="en-GB" altLang="en-US" sz="1600" dirty="0" smtClean="0"/>
              <a:t>area is located Turkana </a:t>
            </a:r>
            <a:r>
              <a:rPr lang="en-GB" altLang="en-US" sz="1600" dirty="0"/>
              <a:t>County in the north western part of Kenya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a typeface="Segoe UI" panose="020B0502040204020203" pitchFamily="34" charset="0"/>
                <a:cs typeface="Segoe UI" panose="020B0502040204020203" pitchFamily="34" charset="0"/>
              </a:rPr>
              <a:t>Lodwar town, the headquarters of Turkana County depends largely on groundwater for water supply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a typeface="Segoe UI" panose="020B0502040204020203" pitchFamily="34" charset="0"/>
                <a:cs typeface="Segoe UI" panose="020B0502040204020203" pitchFamily="34" charset="0"/>
              </a:rPr>
              <a:t>Most of the existing boreholes are along Rivers and </a:t>
            </a:r>
            <a:r>
              <a:rPr lang="en-GB" sz="1600" i="1" dirty="0" err="1">
                <a:ea typeface="Segoe UI" panose="020B0502040204020203" pitchFamily="34" charset="0"/>
                <a:cs typeface="Segoe UI" panose="020B0502040204020203" pitchFamily="34" charset="0"/>
              </a:rPr>
              <a:t>laggas</a:t>
            </a:r>
            <a:r>
              <a:rPr lang="en-GB" sz="1600" dirty="0">
                <a:ea typeface="Segoe UI" panose="020B0502040204020203" pitchFamily="34" charset="0"/>
                <a:cs typeface="Segoe UI" panose="020B0502040204020203" pitchFamily="34" charset="0"/>
              </a:rPr>
              <a:t> where they are possibly recharged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a typeface="Segoe UI" panose="020B0502040204020203" pitchFamily="34" charset="0"/>
                <a:cs typeface="Segoe UI" panose="020B0502040204020203" pitchFamily="34" charset="0"/>
              </a:rPr>
              <a:t>Most boreholes experience very low yields during dry seasons and some wells have been reported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1877731" cy="2158171"/>
          </a:xfrm>
          <a:prstGeom prst="rect">
            <a:avLst/>
          </a:prstGeom>
        </p:spPr>
      </p:pic>
      <p:pic>
        <p:nvPicPr>
          <p:cNvPr id="6147" name="Picture 3" descr="C:\Users\user\Desktop\GIS_CLIENTS\PHD\Map\Presentation\Stduyare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418" y="1103419"/>
            <a:ext cx="3724537" cy="46251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3568" y="1484784"/>
            <a:ext cx="172819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REGIONAL CONTEXT OF STUDY AREA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23528" y="1124744"/>
            <a:ext cx="4176464" cy="4526280"/>
          </a:xfrm>
        </p:spPr>
        <p:txBody>
          <a:bodyPr>
            <a:normAutofit fontScale="97500"/>
          </a:bodyPr>
          <a:lstStyle/>
          <a:p>
            <a:pPr marL="0" indent="0" algn="ctr">
              <a:spcBef>
                <a:spcPts val="700"/>
              </a:spcBef>
              <a:buNone/>
            </a:pPr>
            <a:endParaRPr lang="en-GB" sz="1800" b="1" dirty="0">
              <a:solidFill>
                <a:srgbClr val="00B050"/>
              </a:solidFill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dirty="0">
                <a:latin typeface="+mn-lt"/>
              </a:rPr>
              <a:t>A total of 252 boreholes were assessed for </a:t>
            </a:r>
            <a:r>
              <a:rPr lang="en-GB" sz="1800" dirty="0" smtClean="0">
                <a:latin typeface="+mn-lt"/>
              </a:rPr>
              <a:t>their availability for abstraction</a:t>
            </a: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dirty="0">
                <a:latin typeface="+mn-lt"/>
              </a:rPr>
              <a:t>About 14% of initially productive  boreholes have dried up</a:t>
            </a:r>
          </a:p>
          <a:p>
            <a:pPr algn="just">
              <a:spcBef>
                <a:spcPts val="700"/>
              </a:spcBef>
            </a:pP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dirty="0">
                <a:latin typeface="+mn-lt"/>
              </a:rPr>
              <a:t>Boreholes with declined yields are 16% and seasonal wells are 3%</a:t>
            </a:r>
          </a:p>
          <a:p>
            <a:pPr algn="just">
              <a:spcBef>
                <a:spcPts val="700"/>
              </a:spcBef>
            </a:pP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dirty="0">
                <a:latin typeface="+mn-lt"/>
              </a:rPr>
              <a:t>68% of the boreholes have not experienced significant drop in yields.</a:t>
            </a:r>
          </a:p>
          <a:p>
            <a:pPr algn="just">
              <a:spcBef>
                <a:spcPts val="700"/>
              </a:spcBef>
            </a:pPr>
            <a:endParaRPr lang="en-GB" sz="1800" dirty="0"/>
          </a:p>
          <a:p>
            <a:pPr>
              <a:spcBef>
                <a:spcPts val="700"/>
              </a:spcBef>
            </a:pPr>
            <a:endParaRPr lang="en-GB" sz="1800" dirty="0"/>
          </a:p>
        </p:txBody>
      </p:sp>
      <p:pic>
        <p:nvPicPr>
          <p:cNvPr id="5122" name="Picture 2" descr="C:\Users\user\Desktop\GIS_CLIENTS\PHD\Map\Presentation\Turkana Resour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196752"/>
            <a:ext cx="4032448" cy="50306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37947" y="-73489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23833" y="-10569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500" dirty="0" smtClean="0">
                <a:latin typeface="Tw Cen MT Condensed" charset="0"/>
                <a:ea typeface="Tw Cen MT Condensed" charset="0"/>
                <a:cs typeface="Tw Cen MT Condensed" charset="0"/>
              </a:rPr>
              <a:t>GROUNDWATER SITUATION IN TURKANA</a:t>
            </a:r>
            <a:endParaRPr lang="en-GB" sz="55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GROUNDWATER SITUATION IN TURKANA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3C38-8F78-493D-BA9D-7E1FD5ECB4C6}"/>
              </a:ext>
            </a:extLst>
          </p:cNvPr>
          <p:cNvSpPr txBox="1"/>
          <p:nvPr/>
        </p:nvSpPr>
        <p:spPr>
          <a:xfrm>
            <a:off x="5508104" y="764704"/>
            <a:ext cx="3635896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study covers parts of </a:t>
            </a:r>
            <a:r>
              <a:rPr lang="en-GB" sz="1700" dirty="0" err="1"/>
              <a:t>Turkwel</a:t>
            </a:r>
            <a:r>
              <a:rPr lang="en-GB" sz="1700" dirty="0"/>
              <a:t>, </a:t>
            </a:r>
            <a:r>
              <a:rPr lang="en-GB" sz="1700" dirty="0" err="1"/>
              <a:t>Kanamkemer</a:t>
            </a:r>
            <a:r>
              <a:rPr lang="en-GB" sz="1700" dirty="0"/>
              <a:t> and Lodwar Township </a:t>
            </a:r>
            <a:r>
              <a:rPr lang="en-GB" sz="1700" dirty="0" smtClean="0"/>
              <a:t>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area is 900 </a:t>
            </a:r>
            <a:r>
              <a:rPr lang="en-GB" sz="1700" dirty="0" err="1"/>
              <a:t>km</a:t>
            </a:r>
            <a:r>
              <a:rPr lang="en-GB" sz="1700" baseline="30000" dirty="0" err="1"/>
              <a:t>2</a:t>
            </a:r>
            <a:r>
              <a:rPr lang="en-GB" sz="1700" baseline="30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major landforms dominating the area are hills, plains and river </a:t>
            </a:r>
            <a:r>
              <a:rPr lang="en-GB" sz="1700" dirty="0" smtClean="0"/>
              <a:t>valleys</a:t>
            </a: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hills dominate the north-western section and constitute 10% of the total surface area with a maximum elevation of 900 m </a:t>
            </a:r>
            <a:r>
              <a:rPr lang="en-GB" sz="1700" dirty="0" err="1"/>
              <a:t>asl</a:t>
            </a:r>
            <a:r>
              <a:rPr lang="en-GB" sz="17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plains cover about 70% of the area with an average elevation of 500 m </a:t>
            </a:r>
            <a:r>
              <a:rPr lang="en-GB" sz="1700" dirty="0" err="1"/>
              <a:t>asl</a:t>
            </a:r>
            <a:r>
              <a:rPr lang="en-GB" sz="17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The river valley has an average elevation of </a:t>
            </a:r>
            <a:r>
              <a:rPr lang="en-GB" sz="1700" dirty="0" smtClean="0"/>
              <a:t>200-350 </a:t>
            </a:r>
            <a:r>
              <a:rPr lang="en-GB" sz="1700" dirty="0"/>
              <a:t>m </a:t>
            </a:r>
            <a:r>
              <a:rPr lang="en-GB" sz="1700" dirty="0" err="1"/>
              <a:t>asl</a:t>
            </a:r>
            <a:r>
              <a:rPr lang="en-GB" sz="1700" dirty="0"/>
              <a:t>.</a:t>
            </a:r>
          </a:p>
        </p:txBody>
      </p:sp>
      <p:pic>
        <p:nvPicPr>
          <p:cNvPr id="4" name="Picture 2" descr="C:\Users\user\Desktop\GIS_CLIENTS\PHD\Map\Presentation\Study area.jpg">
            <a:extLst>
              <a:ext uri="{FF2B5EF4-FFF2-40B4-BE49-F238E27FC236}">
                <a16:creationId xmlns:a16="http://schemas.microsoft.com/office/drawing/2014/main" id="{4C1DF698-9144-406C-9DD1-3D8401482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/>
          <a:stretch/>
        </p:blipFill>
        <p:spPr bwMode="auto">
          <a:xfrm>
            <a:off x="179513" y="1124744"/>
            <a:ext cx="5184576" cy="43060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STUDY AREA: LODWAR TOWN &amp; ENVIRONS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647131" cy="3312368"/>
          </a:xfrm>
        </p:spPr>
        <p:txBody>
          <a:bodyPr>
            <a:noAutofit/>
          </a:bodyPr>
          <a:lstStyle/>
          <a:p>
            <a:pPr lvl="0" algn="just">
              <a:spcBef>
                <a:spcPts val="700"/>
              </a:spcBef>
            </a:pPr>
            <a:r>
              <a:rPr lang="en-GB" sz="1800" b="1" dirty="0">
                <a:latin typeface="+mn-lt"/>
              </a:rPr>
              <a:t>Objective 1: </a:t>
            </a:r>
            <a:r>
              <a:rPr lang="en-GB" sz="1800" dirty="0">
                <a:latin typeface="+mn-lt"/>
              </a:rPr>
              <a:t>To determine the hydrogeological characteristics of the Napu aquifer</a:t>
            </a:r>
          </a:p>
          <a:p>
            <a:pPr lvl="0" algn="just">
              <a:spcBef>
                <a:spcPts val="700"/>
              </a:spcBef>
            </a:pP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b="1" dirty="0">
                <a:latin typeface="+mn-lt"/>
              </a:rPr>
              <a:t>Objective 2:</a:t>
            </a:r>
            <a:r>
              <a:rPr lang="en-GB" sz="1800" dirty="0">
                <a:latin typeface="+mn-lt"/>
              </a:rPr>
              <a:t> To characterise the aquifer hydrogeochemistry and its susceptibility to pollution</a:t>
            </a:r>
          </a:p>
          <a:p>
            <a:pPr algn="just">
              <a:spcBef>
                <a:spcPts val="700"/>
              </a:spcBef>
            </a:pPr>
            <a:endParaRPr lang="en-GB" sz="1800" dirty="0">
              <a:latin typeface="+mn-lt"/>
            </a:endParaRPr>
          </a:p>
          <a:p>
            <a:pPr algn="just">
              <a:spcBef>
                <a:spcPts val="700"/>
              </a:spcBef>
            </a:pPr>
            <a:r>
              <a:rPr lang="en-GB" sz="1800" b="1" dirty="0">
                <a:latin typeface="+mn-lt"/>
              </a:rPr>
              <a:t>Objective  3:</a:t>
            </a:r>
            <a:r>
              <a:rPr lang="en-GB" sz="1800" dirty="0">
                <a:latin typeface="+mn-lt"/>
              </a:rPr>
              <a:t> To examine interaction between rainfall, surface water and groundwater </a:t>
            </a:r>
            <a:r>
              <a:rPr lang="en-GB" sz="1800" dirty="0" smtClean="0">
                <a:latin typeface="+mn-lt"/>
              </a:rPr>
              <a:t>and </a:t>
            </a:r>
            <a:r>
              <a:rPr lang="en-GB" sz="1800" dirty="0">
                <a:latin typeface="+mn-lt"/>
              </a:rPr>
              <a:t>recharge characteristics using isotopic and Water Table Fluctuation (WFT) </a:t>
            </a:r>
            <a:r>
              <a:rPr lang="en-GB" sz="1800" dirty="0" smtClean="0">
                <a:latin typeface="+mn-lt"/>
              </a:rPr>
              <a:t>methods</a:t>
            </a:r>
            <a:endParaRPr lang="en-GB" sz="1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50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RESEARCH OBJECTIVES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056783" cy="4698475"/>
          </a:xfrm>
          <a:prstGeom prst="rect">
            <a:avLst/>
          </a:prstGeom>
          <a:noFill/>
          <a:ln>
            <a:solidFill>
              <a:srgbClr val="00ADBB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02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CONCEPTUAL FRAMEWORK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6156176" y="792480"/>
            <a:ext cx="280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b="1" dirty="0">
                <a:solidFill>
                  <a:srgbClr val="00ADBB"/>
                </a:solidFill>
              </a:rPr>
              <a:t>Geologic Formations</a:t>
            </a:r>
          </a:p>
          <a:p>
            <a:pPr algn="ctr"/>
            <a:endParaRPr lang="en-GB" altLang="en-US" sz="1600" b="1" dirty="0">
              <a:solidFill>
                <a:srgbClr val="00ADB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b="1" dirty="0"/>
              <a:t>Alluvial deposits- </a:t>
            </a:r>
            <a:r>
              <a:rPr lang="en-GB" altLang="en-US" sz="1600" dirty="0"/>
              <a:t>(sandstone, greywacke &amp; </a:t>
            </a:r>
            <a:r>
              <a:rPr lang="en-GB" altLang="en-US" sz="1600" dirty="0" err="1"/>
              <a:t>arkose</a:t>
            </a:r>
            <a:r>
              <a:rPr lang="en-GB" alt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Unconsolidated </a:t>
            </a:r>
            <a:r>
              <a:rPr lang="en-GB" altLang="en-US" sz="1600" b="1" dirty="0" err="1"/>
              <a:t>Eolian</a:t>
            </a:r>
            <a:r>
              <a:rPr lang="en-GB" altLang="en-US" sz="1600" b="1" dirty="0"/>
              <a:t> Deposits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b="1" dirty="0"/>
              <a:t>Volcanic rocks -  </a:t>
            </a:r>
            <a:r>
              <a:rPr lang="en-GB" altLang="en-US" sz="1600" dirty="0"/>
              <a:t>basalts, phonolites, </a:t>
            </a:r>
            <a:r>
              <a:rPr lang="en-GB" altLang="en-US" sz="1600" dirty="0" err="1"/>
              <a:t>nephelinites</a:t>
            </a:r>
            <a:r>
              <a:rPr lang="en-GB" altLang="en-US" sz="1600" dirty="0"/>
              <a:t> &amp; rhyolites)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b="1" dirty="0"/>
              <a:t>Sedimentary rocks – </a:t>
            </a:r>
            <a:r>
              <a:rPr lang="en-GB" altLang="en-US" sz="1600" dirty="0"/>
              <a:t>Turkana Grits (Grits, sandstones &amp; limestones)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b="1" dirty="0"/>
              <a:t>Undifferentiated basement system – </a:t>
            </a:r>
            <a:r>
              <a:rPr lang="en-GB" altLang="en-US" sz="1600" dirty="0"/>
              <a:t>(gneisses, schist and marbles)</a:t>
            </a:r>
          </a:p>
          <a:p>
            <a:endParaRPr lang="en-GB" altLang="en-US" sz="1600" dirty="0"/>
          </a:p>
          <a:p>
            <a:endParaRPr lang="en-GB" altLang="en-US" sz="1600" dirty="0"/>
          </a:p>
          <a:p>
            <a:endParaRPr lang="en-GB" altLang="en-US" sz="1600" dirty="0"/>
          </a:p>
        </p:txBody>
      </p:sp>
      <p:pic>
        <p:nvPicPr>
          <p:cNvPr id="3075" name="Picture 3" descr="C:\Users\user\Desktop\GIS_CLIENTS\PHD\Map\Presentation\Geology2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553" y="908720"/>
            <a:ext cx="5606078" cy="47208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8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52536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GEOLOGY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1398960"/>
            <a:ext cx="288032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About 40 boreholes have been drilled within </a:t>
            </a:r>
            <a:r>
              <a:rPr lang="en-GB" dirty="0" err="1"/>
              <a:t>Lodwar</a:t>
            </a:r>
            <a:r>
              <a:rPr lang="en-GB" dirty="0"/>
              <a:t> </a:t>
            </a:r>
            <a:r>
              <a:rPr lang="en-GB" dirty="0" smtClean="0"/>
              <a:t>town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reliable boreholes are those found within the river valleys of </a:t>
            </a:r>
            <a:r>
              <a:rPr lang="en-GB" dirty="0" err="1"/>
              <a:t>Turkwel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boreholes depths are between 15 and </a:t>
            </a:r>
            <a:r>
              <a:rPr lang="en-GB" dirty="0" smtClean="0"/>
              <a:t>80m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Boreholes in the plains have been drilled up to 130 m depth</a:t>
            </a:r>
          </a:p>
        </p:txBody>
      </p:sp>
      <p:pic>
        <p:nvPicPr>
          <p:cNvPr id="2050" name="Picture 2" descr="C:\Users\user\Desktop\GIS_CLIENTS\PHD\Map\Presentation\Geology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398960"/>
            <a:ext cx="5454276" cy="46587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85088" y="-69863"/>
            <a:ext cx="9781624" cy="665159"/>
          </a:xfrm>
          <a:prstGeom prst="rect">
            <a:avLst/>
          </a:prstGeom>
          <a:solidFill>
            <a:srgbClr val="DC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9D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42" y="137858"/>
            <a:ext cx="448902" cy="448902"/>
          </a:xfrm>
          <a:prstGeom prst="rect">
            <a:avLst/>
          </a:prstGeom>
          <a:solidFill>
            <a:srgbClr val="DCD8CE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08520" y="-39581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ADB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5000" dirty="0" smtClean="0">
                <a:latin typeface="Tw Cen MT Condensed" charset="0"/>
                <a:ea typeface="Tw Cen MT Condensed" charset="0"/>
                <a:cs typeface="Tw Cen MT Condensed" charset="0"/>
              </a:rPr>
              <a:t>EXISTING BOREHOLES</a:t>
            </a:r>
            <a:endParaRPr lang="en-GB" sz="5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C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ACH template font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l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REACH Template white and footer</Template>
  <TotalTime>2232</TotalTime>
  <Words>854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Futura Bk BT</vt:lpstr>
      <vt:lpstr>Segoe UI</vt:lpstr>
      <vt:lpstr>Times New Roman</vt:lpstr>
      <vt:lpstr>Tw Cen MT Condensed</vt:lpstr>
      <vt:lpstr>REACH Template</vt:lpstr>
      <vt:lpstr>Final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 McLaughlin</dc:creator>
  <cp:lastModifiedBy>Alice Chautard</cp:lastModifiedBy>
  <cp:revision>253</cp:revision>
  <dcterms:created xsi:type="dcterms:W3CDTF">2018-02-10T05:00:21Z</dcterms:created>
  <dcterms:modified xsi:type="dcterms:W3CDTF">2018-02-12T11:38:23Z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2057-10.2.0.5934</vt:lpwstr>
  </property>
</Properties>
</file>