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F0AE4E"/>
    <a:srgbClr val="E9E9DF"/>
    <a:srgbClr val="DCD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59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7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3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187624" y="739552"/>
            <a:ext cx="7632849" cy="147002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7624" y="1844824"/>
            <a:ext cx="6049963" cy="11525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  <a:lvl2pPr marL="742950" indent="-285750">
              <a:spcBef>
                <a:spcPts val="600"/>
              </a:spcBef>
              <a:buFontTx/>
              <a:defRPr sz="2800">
                <a:solidFill>
                  <a:srgbClr val="FFFFFF"/>
                </a:solidFill>
              </a:defRPr>
            </a:lvl2pPr>
            <a:lvl3pPr marL="1181100" indent="-266700">
              <a:spcBef>
                <a:spcPts val="600"/>
              </a:spcBef>
              <a:buFontTx/>
              <a:defRPr sz="2800">
                <a:solidFill>
                  <a:srgbClr val="FFFFFF"/>
                </a:solidFill>
              </a:defRPr>
            </a:lvl3pPr>
            <a:lvl4pPr marL="1691638" indent="-320038">
              <a:spcBef>
                <a:spcPts val="600"/>
              </a:spcBef>
              <a:buFontTx/>
              <a:defRPr sz="2800">
                <a:solidFill>
                  <a:srgbClr val="FFFFFF"/>
                </a:solidFill>
              </a:defRPr>
            </a:lvl4pPr>
            <a:lvl5pPr marL="2148838" indent="-320038">
              <a:spcBef>
                <a:spcPts val="600"/>
              </a:spcBef>
              <a:buFontTx/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7384"/>
            <a:ext cx="9252520" cy="690827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al Slide - partners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4"/>
          <p:cNvGrpSpPr/>
          <p:nvPr/>
        </p:nvGrpSpPr>
        <p:grpSpPr>
          <a:xfrm>
            <a:off x="1219879" y="583503"/>
            <a:ext cx="6662276" cy="4098781"/>
            <a:chOff x="0" y="0"/>
            <a:chExt cx="6662275" cy="4098779"/>
          </a:xfrm>
        </p:grpSpPr>
        <p:pic>
          <p:nvPicPr>
            <p:cNvPr id="130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1355" y="45419"/>
              <a:ext cx="938078" cy="9711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9632"/>
            <a:stretch>
              <a:fillRect/>
            </a:stretch>
          </p:blipFill>
          <p:spPr>
            <a:xfrm>
              <a:off x="1959174" y="0"/>
              <a:ext cx="996686" cy="1061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Picture 5" descr="Picture 5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660" r="1679"/>
            <a:stretch>
              <a:fillRect/>
            </a:stretch>
          </p:blipFill>
          <p:spPr>
            <a:xfrm>
              <a:off x="3612732" y="37920"/>
              <a:ext cx="858890" cy="97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Picture 6" descr="Picture 6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15675" y="1704543"/>
              <a:ext cx="1846601" cy="5149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Picture 7" descr="Picture 7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3060644"/>
              <a:ext cx="1440783" cy="8151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Picture 8" descr="Picture 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998525" y="2917504"/>
              <a:ext cx="1480900" cy="1181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Picture 9" descr="Picture 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3732" y="1413330"/>
              <a:ext cx="833321" cy="1097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Picture 10" descr="Picture 1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76267" y="1463811"/>
              <a:ext cx="962499" cy="996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Picture 11" descr="Picture 1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62782" y="1463811"/>
              <a:ext cx="958788" cy="10882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Picture 12" descr="Picture 12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3752" t="4471" r="2627" b="4648"/>
            <a:stretch>
              <a:fillRect/>
            </a:stretch>
          </p:blipFill>
          <p:spPr>
            <a:xfrm>
              <a:off x="3612732" y="3130765"/>
              <a:ext cx="947241" cy="7139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Picture 13" descr="Picture 1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831743" y="3217710"/>
              <a:ext cx="1377584" cy="5860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Picture 14" descr="Picture 1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936296" y="282069"/>
              <a:ext cx="1605359" cy="498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5" name="Group 6"/>
          <p:cNvGrpSpPr/>
          <p:nvPr/>
        </p:nvGrpSpPr>
        <p:grpSpPr>
          <a:xfrm>
            <a:off x="3826271" y="4612191"/>
            <a:ext cx="1458195" cy="1731933"/>
            <a:chOff x="0" y="-1"/>
            <a:chExt cx="1458193" cy="1731931"/>
          </a:xfrm>
        </p:grpSpPr>
        <p:pic>
          <p:nvPicPr>
            <p:cNvPr id="143" name="Picture 16" descr="Picture 16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184959"/>
              <a:ext cx="1458194" cy="15469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" name="TextBox 5"/>
            <p:cNvSpPr txBox="1"/>
            <p:nvPr/>
          </p:nvSpPr>
          <p:spPr>
            <a:xfrm>
              <a:off x="280802" y="-2"/>
              <a:ext cx="903643" cy="281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1200"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r>
                <a:t>Funded by</a:t>
              </a:r>
            </a:p>
          </p:txBody>
        </p:sp>
      </p:grpSp>
      <p:sp>
        <p:nvSpPr>
          <p:cNvPr id="146" name="Rectangle 17"/>
          <p:cNvSpPr/>
          <p:nvPr/>
        </p:nvSpPr>
        <p:spPr>
          <a:xfrm>
            <a:off x="-36514" y="6381327"/>
            <a:ext cx="9180516" cy="576066"/>
          </a:xfrm>
          <a:prstGeom prst="rect">
            <a:avLst/>
          </a:prstGeom>
          <a:solidFill>
            <a:srgbClr val="00ADB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7" name="Picture 18" descr="Picture 18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56911" y="6507964"/>
            <a:ext cx="2530913" cy="25032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7384"/>
            <a:ext cx="9252520" cy="690827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DB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000000"/>
                </a:solidFill>
              </a:defRPr>
            </a:lvl2pPr>
            <a:lvl3pPr marL="1234438" indent="-320038">
              <a:spcBef>
                <a:spcPts val="600"/>
              </a:spcBef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Rectangle 6"/>
          <p:cNvSpPr/>
          <p:nvPr/>
        </p:nvSpPr>
        <p:spPr>
          <a:xfrm>
            <a:off x="-36514" y="6381327"/>
            <a:ext cx="9180516" cy="576066"/>
          </a:xfrm>
          <a:prstGeom prst="rect">
            <a:avLst/>
          </a:prstGeom>
          <a:solidFill>
            <a:srgbClr val="00ADB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3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911" y="6507964"/>
            <a:ext cx="2530913" cy="25032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DBB"/>
                </a:solidFill>
                <a:latin typeface="Futura Bk BT"/>
                <a:ea typeface="Futura Bk BT"/>
                <a:cs typeface="Futura Bk BT"/>
                <a:sym typeface="Futura Bk BT"/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5" name="Rectangle 8"/>
          <p:cNvSpPr/>
          <p:nvPr/>
        </p:nvSpPr>
        <p:spPr>
          <a:xfrm>
            <a:off x="-36514" y="6381327"/>
            <a:ext cx="9180516" cy="576066"/>
          </a:xfrm>
          <a:prstGeom prst="rect">
            <a:avLst/>
          </a:prstGeom>
          <a:solidFill>
            <a:srgbClr val="00ADB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46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911" y="6507964"/>
            <a:ext cx="2530913" cy="25032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DB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" name="Rectangle 4"/>
          <p:cNvSpPr/>
          <p:nvPr/>
        </p:nvSpPr>
        <p:spPr>
          <a:xfrm>
            <a:off x="-36514" y="6381327"/>
            <a:ext cx="9180516" cy="576066"/>
          </a:xfrm>
          <a:prstGeom prst="rect">
            <a:avLst/>
          </a:prstGeom>
          <a:solidFill>
            <a:srgbClr val="00ADB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5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911" y="6507964"/>
            <a:ext cx="2530913" cy="25032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"/>
          <p:cNvSpPr/>
          <p:nvPr/>
        </p:nvSpPr>
        <p:spPr>
          <a:xfrm>
            <a:off x="-36514" y="6381327"/>
            <a:ext cx="9180516" cy="576066"/>
          </a:xfrm>
          <a:prstGeom prst="rect">
            <a:avLst/>
          </a:prstGeom>
          <a:solidFill>
            <a:srgbClr val="00ADB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6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911" y="6507964"/>
            <a:ext cx="2530913" cy="25032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00ADBB"/>
                </a:solidFill>
                <a:latin typeface="Futura Bk BT"/>
                <a:ea typeface="Futura Bk BT"/>
                <a:cs typeface="Futura Bk BT"/>
                <a:sym typeface="Futura Bk BT"/>
              </a:defRPr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Rectangle 6"/>
          <p:cNvSpPr/>
          <p:nvPr/>
        </p:nvSpPr>
        <p:spPr>
          <a:xfrm>
            <a:off x="-36514" y="6381327"/>
            <a:ext cx="9180516" cy="576066"/>
          </a:xfrm>
          <a:prstGeom prst="rect">
            <a:avLst/>
          </a:prstGeom>
          <a:solidFill>
            <a:srgbClr val="00ADB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911" y="6507964"/>
            <a:ext cx="2530913" cy="250323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00ADBB"/>
                </a:solidFill>
                <a:latin typeface="Futura Bk BT"/>
                <a:ea typeface="Futura Bk BT"/>
                <a:cs typeface="Futura Bk BT"/>
                <a:sym typeface="Futura Bk BT"/>
              </a:defRPr>
            </a:lvl1pPr>
          </a:lstStyle>
          <a:p>
            <a:r>
              <a:t>Title Text</a:t>
            </a:r>
          </a:p>
        </p:txBody>
      </p:sp>
      <p:sp>
        <p:nvSpPr>
          <p:cNvPr id="8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Rectangle 6"/>
          <p:cNvSpPr/>
          <p:nvPr/>
        </p:nvSpPr>
        <p:spPr>
          <a:xfrm>
            <a:off x="-36514" y="6381327"/>
            <a:ext cx="9180516" cy="576066"/>
          </a:xfrm>
          <a:prstGeom prst="rect">
            <a:avLst/>
          </a:prstGeom>
          <a:solidFill>
            <a:srgbClr val="00ADB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8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911" y="6507964"/>
            <a:ext cx="2530913" cy="250323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al Slide - partners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4"/>
          <p:cNvGrpSpPr/>
          <p:nvPr/>
        </p:nvGrpSpPr>
        <p:grpSpPr>
          <a:xfrm>
            <a:off x="1219880" y="583504"/>
            <a:ext cx="6670978" cy="3925617"/>
            <a:chOff x="0" y="0"/>
            <a:chExt cx="6670976" cy="3925616"/>
          </a:xfrm>
        </p:grpSpPr>
        <p:pic>
          <p:nvPicPr>
            <p:cNvPr id="97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1353" y="45418"/>
              <a:ext cx="938078" cy="9711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9633"/>
            <a:stretch>
              <a:fillRect/>
            </a:stretch>
          </p:blipFill>
          <p:spPr>
            <a:xfrm>
              <a:off x="1959172" y="0"/>
              <a:ext cx="996686" cy="1061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" name="Picture 5" descr="Picture 5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660" r="1679"/>
            <a:stretch>
              <a:fillRect/>
            </a:stretch>
          </p:blipFill>
          <p:spPr>
            <a:xfrm>
              <a:off x="3612730" y="37919"/>
              <a:ext cx="858890" cy="971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" name="Picture 6" descr="Picture 6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24374" y="273510"/>
              <a:ext cx="1846603" cy="5149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Picture 7" descr="Picture 7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1562791"/>
              <a:ext cx="1440784" cy="8151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" name="Picture 8" descr="Picture 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17064" y="1413329"/>
              <a:ext cx="1480901" cy="11812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" name="Picture 9" descr="Picture 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25515" y="1455273"/>
              <a:ext cx="833321" cy="10973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Picture 10" descr="Picture 1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266425" y="1472140"/>
              <a:ext cx="962500" cy="996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5" name="Picture 11" descr="Picture 1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40996" y="2837383"/>
              <a:ext cx="958789" cy="10882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" name="Picture 12" descr="Picture 12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3752" t="4471" r="2626" b="4647"/>
            <a:stretch>
              <a:fillRect/>
            </a:stretch>
          </p:blipFill>
          <p:spPr>
            <a:xfrm>
              <a:off x="3524376" y="3035447"/>
              <a:ext cx="1035598" cy="780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Picture 13" descr="Picture 1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754692" y="3089077"/>
              <a:ext cx="1377584" cy="5860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" name="Picture 14" descr="Picture 1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944995" y="3176294"/>
              <a:ext cx="1605359" cy="4988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2" name="Group 6"/>
          <p:cNvGrpSpPr/>
          <p:nvPr/>
        </p:nvGrpSpPr>
        <p:grpSpPr>
          <a:xfrm>
            <a:off x="3826271" y="4612191"/>
            <a:ext cx="1458195" cy="1731933"/>
            <a:chOff x="0" y="-1"/>
            <a:chExt cx="1458193" cy="1731931"/>
          </a:xfrm>
        </p:grpSpPr>
        <p:pic>
          <p:nvPicPr>
            <p:cNvPr id="110" name="Picture 16" descr="Picture 16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184959"/>
              <a:ext cx="1458194" cy="15469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1" name="TextBox 5"/>
            <p:cNvSpPr txBox="1"/>
            <p:nvPr/>
          </p:nvSpPr>
          <p:spPr>
            <a:xfrm>
              <a:off x="280802" y="-2"/>
              <a:ext cx="903643" cy="281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1200"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r>
                <a:t>Funded by</a:t>
              </a:r>
            </a:p>
          </p:txBody>
        </p:sp>
      </p:grpSp>
      <p:sp>
        <p:nvSpPr>
          <p:cNvPr id="113" name="Rectangle 17"/>
          <p:cNvSpPr/>
          <p:nvPr/>
        </p:nvSpPr>
        <p:spPr>
          <a:xfrm>
            <a:off x="-36514" y="6381327"/>
            <a:ext cx="9180516" cy="576066"/>
          </a:xfrm>
          <a:prstGeom prst="rect">
            <a:avLst/>
          </a:prstGeom>
          <a:solidFill>
            <a:srgbClr val="00ADB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4" name="Picture 18" descr="Picture 18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56911" y="6507964"/>
            <a:ext cx="2530913" cy="25032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-36514" y="6381327"/>
            <a:ext cx="9180516" cy="476674"/>
          </a:xfrm>
          <a:prstGeom prst="rect">
            <a:avLst/>
          </a:prstGeom>
          <a:solidFill>
            <a:srgbClr val="00ADB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56911" y="6507964"/>
            <a:ext cx="2530913" cy="25032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593" y="6221731"/>
            <a:ext cx="273607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7B7BB"/>
          </a:solidFill>
          <a:uFillTx/>
          <a:latin typeface="Segoe UI"/>
          <a:ea typeface="Segoe UI"/>
          <a:cs typeface="Segoe UI"/>
          <a:sym typeface="Segoe U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7B7BB"/>
          </a:solidFill>
          <a:uFillTx/>
          <a:latin typeface="Segoe UI"/>
          <a:ea typeface="Segoe UI"/>
          <a:cs typeface="Segoe UI"/>
          <a:sym typeface="Segoe U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7B7BB"/>
          </a:solidFill>
          <a:uFillTx/>
          <a:latin typeface="Segoe UI"/>
          <a:ea typeface="Segoe UI"/>
          <a:cs typeface="Segoe UI"/>
          <a:sym typeface="Segoe U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7B7BB"/>
          </a:solidFill>
          <a:uFillTx/>
          <a:latin typeface="Segoe UI"/>
          <a:ea typeface="Segoe UI"/>
          <a:cs typeface="Segoe UI"/>
          <a:sym typeface="Segoe U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7B7BB"/>
          </a:solidFill>
          <a:uFillTx/>
          <a:latin typeface="Segoe UI"/>
          <a:ea typeface="Segoe UI"/>
          <a:cs typeface="Segoe UI"/>
          <a:sym typeface="Segoe U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7B7BB"/>
          </a:solidFill>
          <a:uFillTx/>
          <a:latin typeface="Segoe UI"/>
          <a:ea typeface="Segoe UI"/>
          <a:cs typeface="Segoe UI"/>
          <a:sym typeface="Segoe U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7B7BB"/>
          </a:solidFill>
          <a:uFillTx/>
          <a:latin typeface="Segoe UI"/>
          <a:ea typeface="Segoe UI"/>
          <a:cs typeface="Segoe UI"/>
          <a:sym typeface="Segoe U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7B7BB"/>
          </a:solidFill>
          <a:uFillTx/>
          <a:latin typeface="Segoe UI"/>
          <a:ea typeface="Segoe UI"/>
          <a:cs typeface="Segoe UI"/>
          <a:sym typeface="Segoe U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7B7BB"/>
          </a:solidFill>
          <a:uFillTx/>
          <a:latin typeface="Segoe UI"/>
          <a:ea typeface="Segoe UI"/>
          <a:cs typeface="Segoe UI"/>
          <a:sym typeface="Segoe U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Segoe UI"/>
          <a:ea typeface="Segoe UI"/>
          <a:cs typeface="Segoe UI"/>
          <a:sym typeface="Segoe U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Segoe UI"/>
          <a:ea typeface="Segoe UI"/>
          <a:cs typeface="Segoe UI"/>
          <a:sym typeface="Segoe U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Segoe UI"/>
          <a:ea typeface="Segoe UI"/>
          <a:cs typeface="Segoe UI"/>
          <a:sym typeface="Segoe U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Segoe UI"/>
          <a:ea typeface="Segoe UI"/>
          <a:cs typeface="Segoe UI"/>
          <a:sym typeface="Segoe U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Segoe UI"/>
          <a:ea typeface="Segoe UI"/>
          <a:cs typeface="Segoe UI"/>
          <a:sym typeface="Segoe U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Segoe UI"/>
          <a:ea typeface="Segoe UI"/>
          <a:cs typeface="Segoe UI"/>
          <a:sym typeface="Segoe U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Segoe UI"/>
          <a:ea typeface="Segoe UI"/>
          <a:cs typeface="Segoe UI"/>
          <a:sym typeface="Segoe U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Segoe UI"/>
          <a:ea typeface="Segoe UI"/>
          <a:cs typeface="Segoe UI"/>
          <a:sym typeface="Segoe U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Segoe UI"/>
          <a:ea typeface="Segoe UI"/>
          <a:cs typeface="Segoe UI"/>
          <a:sym typeface="Segoe U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weap21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9723" t="39064" r="12391" b="3384"/>
          <a:stretch>
            <a:fillRect/>
          </a:stretch>
        </p:blipFill>
        <p:spPr>
          <a:xfrm>
            <a:off x="76840" y="1055403"/>
            <a:ext cx="4464423" cy="476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t="5232"/>
          <a:stretch>
            <a:fillRect/>
          </a:stretch>
        </p:blipFill>
        <p:spPr>
          <a:xfrm>
            <a:off x="4624817" y="1037347"/>
            <a:ext cx="4448226" cy="481106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67622" y="-175326"/>
            <a:ext cx="587149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panose="020B0606020104020203" pitchFamily="34" charset="0"/>
              </a:rPr>
              <a:t>HYDRO-CLIMATIC RISKS TO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" y="53750"/>
            <a:ext cx="900000" cy="900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52254" y="325857"/>
            <a:ext cx="587149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panose="020B0606020104020203" pitchFamily="34" charset="0"/>
              </a:rPr>
              <a:t>THE TURKWEL RIVER BASIN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14107" y="0"/>
            <a:ext cx="270694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en-GB" sz="2000" dirty="0" smtClean="0">
                <a:latin typeface="Tw Cen MT Condensed" panose="020B0606020104020203" pitchFamily="34" charset="0"/>
                <a:cs typeface="Arial" panose="020B0604020202020204" pitchFamily="34" charset="0"/>
              </a:rPr>
              <a:t>Feyera Hirpa, Ellen Dyer, Simon Dadson, Richard Washington &amp; Rob Hope - University Of Oxford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801" y="5848407"/>
            <a:ext cx="9144000" cy="510624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5048" y="5826720"/>
            <a:ext cx="84601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dirty="0">
                <a:solidFill>
                  <a:schemeClr val="bg1"/>
                </a:solidFill>
              </a:rPr>
              <a:t>Climate Resilience, Water Services </a:t>
            </a:r>
            <a:r>
              <a:rPr lang="en-GB" dirty="0" smtClean="0">
                <a:solidFill>
                  <a:schemeClr val="bg1"/>
                </a:solidFill>
              </a:rPr>
              <a:t> and </a:t>
            </a:r>
            <a:r>
              <a:rPr lang="en-GB" dirty="0">
                <a:solidFill>
                  <a:schemeClr val="bg1"/>
                </a:solidFill>
              </a:rPr>
              <a:t>Poverty in </a:t>
            </a:r>
            <a:r>
              <a:rPr lang="en-GB" dirty="0" smtClean="0">
                <a:solidFill>
                  <a:schemeClr val="bg1"/>
                </a:solidFill>
              </a:rPr>
              <a:t>Kenya Turkana Stakeholder Workshop</a:t>
            </a:r>
            <a:endParaRPr lang="en-GB" dirty="0">
              <a:solidFill>
                <a:schemeClr val="bg1"/>
              </a:solidFill>
            </a:endParaRPr>
          </a:p>
          <a:p>
            <a:pPr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dirty="0">
                <a:solidFill>
                  <a:schemeClr val="bg1"/>
                </a:solidFill>
              </a:rPr>
              <a:t> Thursday 15 February, 2018</a:t>
            </a:r>
          </a:p>
        </p:txBody>
      </p:sp>
    </p:spTree>
    <p:extLst>
      <p:ext uri="{BB962C8B-B14F-4D97-AF65-F5344CB8AC3E}">
        <p14:creationId xmlns:p14="http://schemas.microsoft.com/office/powerpoint/2010/main" val="52280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Table 3"/>
          <p:cNvGraphicFramePr/>
          <p:nvPr>
            <p:extLst>
              <p:ext uri="{D42A27DB-BD31-4B8C-83A1-F6EECF244321}">
                <p14:modId xmlns:p14="http://schemas.microsoft.com/office/powerpoint/2010/main" val="3267774490"/>
              </p:ext>
            </p:extLst>
          </p:nvPr>
        </p:nvGraphicFramePr>
        <p:xfrm>
          <a:off x="308159" y="1362711"/>
          <a:ext cx="8496944" cy="4106348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597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1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>
                          <a:latin typeface="Calibri Light" panose="020F0302020204030204" pitchFamily="34" charset="0"/>
                          <a:ea typeface="Arial"/>
                          <a:cs typeface="Calibri Light" panose="020F0302020204030204" pitchFamily="34" charset="0"/>
                          <a:sym typeface="Arial"/>
                        </a:rPr>
                        <a:t>Demand type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>
                          <a:latin typeface="Calibri Light" panose="020F0302020204030204" pitchFamily="34" charset="0"/>
                          <a:ea typeface="Arial"/>
                          <a:cs typeface="Calibri Light" panose="020F0302020204030204" pitchFamily="34" charset="0"/>
                          <a:sym typeface="Arial"/>
                        </a:rPr>
                        <a:t>Scenario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>
                          <a:latin typeface="Calibri Light" panose="020F0302020204030204" pitchFamily="34" charset="0"/>
                          <a:ea typeface="Arial"/>
                          <a:cs typeface="Calibri Light" panose="020F0302020204030204" pitchFamily="34" charset="0"/>
                          <a:sym typeface="Arial"/>
                        </a:rPr>
                        <a:t>Description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>
                          <a:latin typeface="Calibri Light" panose="020F0302020204030204" pitchFamily="34" charset="0"/>
                          <a:ea typeface="Arial"/>
                          <a:cs typeface="Calibri Light" panose="020F0302020204030204" pitchFamily="34" charset="0"/>
                          <a:sym typeface="Arial"/>
                        </a:rPr>
                        <a:t>Informed by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87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Irrigated agriculture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 km</a:t>
                      </a:r>
                      <a:r>
                        <a:rPr sz="1500" baseline="30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</a:t>
                      </a:r>
                      <a:r>
                        <a:rPr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of irrigated cropland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FAO 2013 estimate [</a:t>
                      </a:r>
                      <a:r>
                        <a:rPr sz="15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Maina</a:t>
                      </a: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et al., 2013]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 km</a:t>
                      </a:r>
                      <a:r>
                        <a:rPr sz="1500" baseline="30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</a:t>
                      </a: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of irrigated cropland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FAO potential estimate [</a:t>
                      </a:r>
                      <a:r>
                        <a:rPr sz="15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Maina</a:t>
                      </a: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et al., 2013]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250 km</a:t>
                      </a:r>
                      <a:r>
                        <a:rPr sz="1500" baseline="30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</a:t>
                      </a: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of irrigated cropland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Planned Turkwel Multipurpose Project [KVDA, 2013]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87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Lodwar</a:t>
                      </a: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town domestic consumption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Growth rate of 2.7%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Kenyan national average [KNBS, 2012].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Growth rate of 6.0%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Turkana County’s growth rate [Kenya County Fact Sheets, 2013]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337947" y="-81172"/>
            <a:ext cx="9649072" cy="677606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78" y="138722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28907" y="-105694"/>
            <a:ext cx="594744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WATER DEMAND SCENARIOS</a:t>
            </a:r>
            <a:endParaRPr lang="en-GB" sz="55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" name="Table 1"/>
          <p:cNvGraphicFramePr/>
          <p:nvPr>
            <p:extLst>
              <p:ext uri="{D42A27DB-BD31-4B8C-83A1-F6EECF244321}">
                <p14:modId xmlns:p14="http://schemas.microsoft.com/office/powerpoint/2010/main" val="1554255663"/>
              </p:ext>
            </p:extLst>
          </p:nvPr>
        </p:nvGraphicFramePr>
        <p:xfrm>
          <a:off x="6372199" y="2036922"/>
          <a:ext cx="2016224" cy="399644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Unmet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Severe 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Met in growing season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High 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Met in growing season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Medium 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Fully Met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3" name="Rectangle 2"/>
          <p:cNvSpPr txBox="1"/>
          <p:nvPr/>
        </p:nvSpPr>
        <p:spPr>
          <a:xfrm>
            <a:off x="6372199" y="5602626"/>
            <a:ext cx="2303075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(</a:t>
            </a:r>
            <a:r>
              <a:rPr dirty="0"/>
              <a:t>changes relative to 1984-2013 data)</a:t>
            </a:r>
          </a:p>
        </p:txBody>
      </p:sp>
      <p:graphicFrame>
        <p:nvGraphicFramePr>
          <p:cNvPr id="264" name="Table 5"/>
          <p:cNvGraphicFramePr/>
          <p:nvPr>
            <p:extLst>
              <p:ext uri="{D42A27DB-BD31-4B8C-83A1-F6EECF244321}">
                <p14:modId xmlns:p14="http://schemas.microsoft.com/office/powerpoint/2010/main" val="804287517"/>
              </p:ext>
            </p:extLst>
          </p:nvPr>
        </p:nvGraphicFramePr>
        <p:xfrm>
          <a:off x="6115840" y="1346685"/>
          <a:ext cx="2808312" cy="104411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411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Total water Demand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Groundwater depletion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857" y="1360073"/>
            <a:ext cx="5770323" cy="4830695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Rectangle 4"/>
          <p:cNvSpPr/>
          <p:nvPr/>
        </p:nvSpPr>
        <p:spPr>
          <a:xfrm>
            <a:off x="0" y="596667"/>
            <a:ext cx="9311125" cy="625776"/>
          </a:xfrm>
          <a:prstGeom prst="rect">
            <a:avLst/>
          </a:prstGeom>
          <a:solidFill>
            <a:srgbClr val="000000">
              <a:alpha val="64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42915">
              <a:defRPr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</p:txBody>
      </p:sp>
      <p:sp>
        <p:nvSpPr>
          <p:cNvPr id="267" name="Climatology"/>
          <p:cNvSpPr txBox="1"/>
          <p:nvPr/>
        </p:nvSpPr>
        <p:spPr>
          <a:xfrm>
            <a:off x="1901759" y="557806"/>
            <a:ext cx="5935956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Tw Cen MT Condensed" panose="020B0606020104020203" pitchFamily="34" charset="0"/>
              </a:rPr>
              <a:t>The impact of change in rainfall and temperature on meeting water demand and groundwater depletion</a:t>
            </a:r>
            <a:r>
              <a:rPr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</a:t>
            </a:r>
            <a:r>
              <a:rPr sz="2000" dirty="0">
                <a:latin typeface="Tw Cen MT Condensed" panose="020B0606020104020203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-337947" y="-81172"/>
            <a:ext cx="9649072" cy="677606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42" y="138722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728907" y="-113378"/>
            <a:ext cx="594744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CLIMATE RESPONSE SURFACE</a:t>
            </a:r>
            <a:endParaRPr lang="en-GB" sz="55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32656"/>
            <a:ext cx="6840760" cy="5112569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ectangle 7"/>
          <p:cNvSpPr txBox="1"/>
          <p:nvPr/>
        </p:nvSpPr>
        <p:spPr>
          <a:xfrm>
            <a:off x="6731520" y="4077072"/>
            <a:ext cx="3024339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3105EB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43% in 2030s</a:t>
            </a:r>
          </a:p>
          <a:p>
            <a:pPr>
              <a:defRPr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39% in 2080s</a:t>
            </a:r>
          </a:p>
        </p:txBody>
      </p:sp>
      <p:sp>
        <p:nvSpPr>
          <p:cNvPr id="271" name="Rectangle 8"/>
          <p:cNvSpPr txBox="1"/>
          <p:nvPr/>
        </p:nvSpPr>
        <p:spPr>
          <a:xfrm>
            <a:off x="6731520" y="1085999"/>
            <a:ext cx="3024339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3105EB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16% in 2030s</a:t>
            </a:r>
          </a:p>
          <a:p>
            <a:pPr>
              <a:defRPr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16% in 2080s</a:t>
            </a:r>
          </a:p>
        </p:txBody>
      </p:sp>
      <p:sp>
        <p:nvSpPr>
          <p:cNvPr id="272" name="Rectangle 9"/>
          <p:cNvSpPr txBox="1"/>
          <p:nvPr/>
        </p:nvSpPr>
        <p:spPr>
          <a:xfrm>
            <a:off x="6732240" y="2124680"/>
            <a:ext cx="3024338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3105EB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30% in 2030s</a:t>
            </a:r>
          </a:p>
          <a:p>
            <a:pPr>
              <a:defRPr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17% in 2080s</a:t>
            </a:r>
          </a:p>
        </p:txBody>
      </p:sp>
      <p:sp>
        <p:nvSpPr>
          <p:cNvPr id="273" name="Rectangle 10"/>
          <p:cNvSpPr txBox="1"/>
          <p:nvPr/>
        </p:nvSpPr>
        <p:spPr>
          <a:xfrm>
            <a:off x="6731520" y="3100876"/>
            <a:ext cx="3024339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3105EB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11% in 2030s</a:t>
            </a:r>
          </a:p>
          <a:p>
            <a:pPr>
              <a:defRPr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28% in 2080s</a:t>
            </a:r>
          </a:p>
        </p:txBody>
      </p:sp>
      <p:sp>
        <p:nvSpPr>
          <p:cNvPr id="274" name="Rectangle 11"/>
          <p:cNvSpPr txBox="1"/>
          <p:nvPr/>
        </p:nvSpPr>
        <p:spPr>
          <a:xfrm>
            <a:off x="1453377" y="5511774"/>
            <a:ext cx="6619828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Historical data:</a:t>
            </a:r>
          </a:p>
          <a:p>
            <a:pPr>
              <a:defRPr>
                <a:solidFill>
                  <a:srgbClr val="C52BB3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El Nino (1980, 1965, 1957 and 1993)</a:t>
            </a:r>
          </a:p>
          <a:p>
            <a:pPr>
              <a:defRPr>
                <a:solidFill>
                  <a:srgbClr val="00ADBB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La Nina (1970, 1964, 1973 and 1955)</a:t>
            </a:r>
          </a:p>
        </p:txBody>
      </p:sp>
      <p:sp>
        <p:nvSpPr>
          <p:cNvPr id="275" name="Rectangle 1"/>
          <p:cNvSpPr txBox="1"/>
          <p:nvPr/>
        </p:nvSpPr>
        <p:spPr>
          <a:xfrm>
            <a:off x="6805352" y="572649"/>
            <a:ext cx="967637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GCMs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337947" y="-81172"/>
            <a:ext cx="9649072" cy="677606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" y="138722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-119134" y="-74958"/>
            <a:ext cx="985480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300" dirty="0" smtClean="0">
                <a:latin typeface="Tw Cen MT Condensed" charset="0"/>
                <a:ea typeface="Tw Cen MT Condensed" charset="0"/>
                <a:cs typeface="Tw Cen MT Condensed" charset="0"/>
              </a:rPr>
              <a:t>IMPACT OF CLIMATE CHANGE &amp; VARIABILITY</a:t>
            </a:r>
            <a:endParaRPr lang="en-GB" sz="53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149" y="1170036"/>
            <a:ext cx="4848276" cy="517596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Rectangle 1"/>
          <p:cNvSpPr txBox="1"/>
          <p:nvPr/>
        </p:nvSpPr>
        <p:spPr>
          <a:xfrm>
            <a:off x="5096335" y="2378509"/>
            <a:ext cx="3924075" cy="163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85750" indent="-285750">
              <a:buSzPct val="100000"/>
              <a:buChar char="▪"/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742950" indent="-285750">
              <a:buSzPct val="100000"/>
              <a:buFont typeface="Arial"/>
              <a:buChar char="•"/>
              <a:defRPr>
                <a:latin typeface="Calibri Light"/>
                <a:ea typeface="Calibri Light"/>
                <a:cs typeface="Calibri Light"/>
                <a:sym typeface="Calibri Light"/>
              </a:defRPr>
            </a:lvl2pPr>
          </a:lstStyle>
          <a:p>
            <a:pPr>
              <a:buFont typeface="Arial" panose="020B0604020202020204" pitchFamily="34" charset="0"/>
              <a:buChar char="•"/>
            </a:pPr>
            <a:r>
              <a:rPr sz="2000" dirty="0"/>
              <a:t>Increasing irrigation puts additional stress on the water resources.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Significant rainfall increase is needed to maintain low risk </a:t>
            </a:r>
            <a:r>
              <a:rPr lang="en-GB" sz="2000" dirty="0" smtClean="0"/>
              <a:t>level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-337947" y="-111909"/>
            <a:ext cx="9649072" cy="1237761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" y="30736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223484" y="-13448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ts val="4900"/>
              </a:lnSpc>
            </a:pPr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IMPACT OF AGRICULTURAL </a:t>
            </a:r>
          </a:p>
          <a:p>
            <a:pPr>
              <a:lnSpc>
                <a:spcPts val="4900"/>
              </a:lnSpc>
            </a:pPr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AND POPULATION GROWTH</a:t>
            </a:r>
            <a:endParaRPr lang="en-GB" sz="55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19" y="1631567"/>
            <a:ext cx="4821460" cy="4285740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Rectangle 1"/>
          <p:cNvSpPr txBox="1"/>
          <p:nvPr/>
        </p:nvSpPr>
        <p:spPr>
          <a:xfrm>
            <a:off x="4879379" y="2820331"/>
            <a:ext cx="4264621" cy="1908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285750" indent="-285750">
              <a:buSzPct val="100000"/>
              <a:buChar char="▪"/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742950" indent="-285750">
              <a:buSzPct val="100000"/>
              <a:buFont typeface="Arial"/>
              <a:buChar char="•"/>
              <a:defRPr>
                <a:latin typeface="Calibri Light"/>
                <a:ea typeface="Calibri Light"/>
                <a:cs typeface="Calibri Light"/>
                <a:sym typeface="Calibri Light"/>
              </a:defRPr>
            </a:lvl2pPr>
          </a:lstStyle>
          <a:p>
            <a:pPr>
              <a:buFont typeface="Arial" panose="020B0604020202020204" pitchFamily="34" charset="0"/>
              <a:buChar char="•"/>
            </a:pPr>
            <a:r>
              <a:rPr sz="2000" dirty="0"/>
              <a:t>Increasing irrigation puts additional stress on the water </a:t>
            </a:r>
            <a:r>
              <a:rPr sz="2000" dirty="0" smtClean="0"/>
              <a:t>resources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 severe risk (“category 4”) of future climate increases 3 times from A1P1 (16%) to A3P2 (48</a:t>
            </a:r>
            <a:r>
              <a:rPr lang="en-GB" sz="2000" dirty="0" smtClean="0"/>
              <a:t>%)</a:t>
            </a:r>
            <a:endParaRPr lang="en-GB" sz="2000" dirty="0"/>
          </a:p>
          <a:p>
            <a:pPr marL="0" indent="0">
              <a:buNone/>
            </a:pPr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-337947" y="-111909"/>
            <a:ext cx="9649072" cy="1237761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" y="30736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223484" y="-13448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ts val="4900"/>
              </a:lnSpc>
            </a:pPr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IMPACT OF AGRICULTURAL </a:t>
            </a:r>
          </a:p>
          <a:p>
            <a:pPr>
              <a:lnSpc>
                <a:spcPts val="4900"/>
              </a:lnSpc>
            </a:pPr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AND POPULATION GROWTH</a:t>
            </a:r>
            <a:endParaRPr lang="en-GB" sz="55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20596" y="1741590"/>
            <a:ext cx="7455840" cy="3835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 defTabSz="877822">
              <a:spcBef>
                <a:spcPts val="1000"/>
              </a:spcBef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Results reveal that:</a:t>
            </a:r>
          </a:p>
          <a:p>
            <a:pPr marL="708659" lvl="1" indent="-342900" defTabSz="877822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basin has been historically water-stressed</a:t>
            </a:r>
          </a:p>
          <a:p>
            <a:pPr marL="708659" lvl="1" indent="-342900" defTabSz="877822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Expanding irrigation and climate variability are the main drivers of water scarcity in the basin</a:t>
            </a:r>
          </a:p>
          <a:p>
            <a:pPr marL="708659" lvl="1" indent="-342900" defTabSz="877822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 potential increase in crop irrigation from 18 km</a:t>
            </a:r>
            <a:r>
              <a:rPr sz="2000" baseline="30026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250 km</a:t>
            </a:r>
            <a:r>
              <a:rPr sz="2000" baseline="30026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significantly increases the risk due to future climate change</a:t>
            </a:r>
          </a:p>
          <a:p>
            <a:pPr marL="708659" lvl="1" indent="-342900" defTabSz="877822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Decision scaling has shown that even though the ensemble of climate models shows more rain in the future that some development scenarios may still present </a:t>
            </a:r>
            <a:r>
              <a:rPr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risks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37947" y="-111909"/>
            <a:ext cx="9649072" cy="1237761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" y="30736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23484" y="-13448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ts val="4900"/>
              </a:lnSpc>
            </a:pPr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IMPACT OF AGRICULTURAL </a:t>
            </a:r>
          </a:p>
          <a:p>
            <a:pPr>
              <a:lnSpc>
                <a:spcPts val="4900"/>
              </a:lnSpc>
            </a:pPr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AND POPULATION GROWTH</a:t>
            </a:r>
            <a:endParaRPr lang="en-GB" sz="55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hist_clim.png" descr="hist_cli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980" y="122945"/>
            <a:ext cx="5968037" cy="4169756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MAM is the main rainy season in observations…"/>
          <p:cNvSpPr txBox="1"/>
          <p:nvPr/>
        </p:nvSpPr>
        <p:spPr>
          <a:xfrm>
            <a:off x="983776" y="4295584"/>
            <a:ext cx="7207403" cy="2021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234394" indent="-234394">
              <a:spcBef>
                <a:spcPts val="400"/>
              </a:spcBef>
              <a:buSzPct val="87000"/>
              <a:buChar char="•"/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Very few models are able to reproduce rainfall in Turkana, missing the climatology and showing increasing rather than decreasing long rain trends in the historical period</a:t>
            </a:r>
          </a:p>
          <a:p>
            <a:pPr marL="234394" indent="-234394">
              <a:spcBef>
                <a:spcPts val="400"/>
              </a:spcBef>
              <a:buSzPct val="87000"/>
              <a:buChar char="•"/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leads to low confidence in the predicted </a:t>
            </a:r>
            <a:r>
              <a:rPr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trends</a:t>
            </a:r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4394" indent="-234394">
              <a:spcBef>
                <a:spcPts val="400"/>
              </a:spcBef>
              <a:buSzPct val="87000"/>
              <a:buFontTx/>
              <a:buChar char="•"/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Challenge: understand why coupled models cannot capture long rains, and better constrain future </a:t>
            </a:r>
            <a:r>
              <a:rPr lang="en-GB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projections</a:t>
            </a:r>
            <a:endParaRPr lang="en-GB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creen Shot 2018-02-02 at 6.28.59 PM.png" descr="Screen Shot 2018-02-02 at 6.28.5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247" y="935221"/>
            <a:ext cx="4786313" cy="530423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MAM anomalies (mm/day)"/>
          <p:cNvSpPr txBox="1"/>
          <p:nvPr/>
        </p:nvSpPr>
        <p:spPr>
          <a:xfrm>
            <a:off x="843719" y="665784"/>
            <a:ext cx="2105969" cy="26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spcBef>
                <a:spcPts val="4200"/>
              </a:spcBef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MAM anomalies (mm/day)</a:t>
            </a:r>
          </a:p>
        </p:txBody>
      </p:sp>
      <p:sp>
        <p:nvSpPr>
          <p:cNvPr id="301" name="Long rain anomalies have been ordered from dryest to wettest years…"/>
          <p:cNvSpPr txBox="1"/>
          <p:nvPr/>
        </p:nvSpPr>
        <p:spPr>
          <a:xfrm>
            <a:off x="4901753" y="1234232"/>
            <a:ext cx="4242247" cy="388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34394" indent="-234394">
              <a:spcBef>
                <a:spcPts val="1100"/>
              </a:spcBef>
              <a:buSzPct val="8700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Long rain anomalies have been ordered from </a:t>
            </a:r>
            <a:r>
              <a:rPr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driest 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to wettest years</a:t>
            </a:r>
          </a:p>
          <a:p>
            <a:pPr marL="234394" indent="-234394">
              <a:spcBef>
                <a:spcPts val="1100"/>
              </a:spcBef>
              <a:buSzPct val="8700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ENSO and Indian Ocean dipole (IOD) indices have been overlaid</a:t>
            </a:r>
          </a:p>
          <a:p>
            <a:pPr marL="234394" indent="-234394">
              <a:spcBef>
                <a:spcPts val="1100"/>
              </a:spcBef>
              <a:buSzPct val="8700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Applying these indices in MAM is not as helpful in diagnosing wet and dry years as it is in </a:t>
            </a:r>
            <a:r>
              <a:rPr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OND</a:t>
            </a:r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4394" indent="-234394">
              <a:spcBef>
                <a:spcPts val="1100"/>
              </a:spcBef>
              <a:buSzPct val="87000"/>
              <a:buFontTx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Understanding MAM variability is not as straightforward as OND variability, but this season is the most important source of rainfall for Turkana </a:t>
            </a:r>
          </a:p>
        </p:txBody>
      </p:sp>
      <p:sp>
        <p:nvSpPr>
          <p:cNvPr id="302" name="Red is El Nino…"/>
          <p:cNvSpPr txBox="1"/>
          <p:nvPr/>
        </p:nvSpPr>
        <p:spPr>
          <a:xfrm>
            <a:off x="5013496" y="5319285"/>
            <a:ext cx="1955372" cy="98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1500">
                <a:solidFill>
                  <a:srgbClr val="86100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Red is El Nino</a:t>
            </a:r>
            <a:endParaRPr sz="2200" dirty="0"/>
          </a:p>
          <a:p>
            <a:pPr>
              <a:defRPr sz="1500">
                <a:solidFill>
                  <a:srgbClr val="00ACBA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Green is + IOD</a:t>
            </a:r>
            <a:endParaRPr sz="2200" dirty="0"/>
          </a:p>
          <a:p>
            <a:pPr>
              <a:defRPr sz="1500">
                <a:solidFill>
                  <a:srgbClr val="164F8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Blue is La Nina</a:t>
            </a:r>
            <a:endParaRPr sz="2200" dirty="0"/>
          </a:p>
          <a:p>
            <a:pPr>
              <a:defRPr sz="1500">
                <a:solidFill>
                  <a:srgbClr val="5F327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Purple is - IOD</a:t>
            </a:r>
          </a:p>
        </p:txBody>
      </p:sp>
      <p:sp>
        <p:nvSpPr>
          <p:cNvPr id="8" name="Rectangle 7"/>
          <p:cNvSpPr/>
          <p:nvPr/>
        </p:nvSpPr>
        <p:spPr>
          <a:xfrm>
            <a:off x="-337947" y="-88856"/>
            <a:ext cx="9649072" cy="677606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26" y="138722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4526" y="-112949"/>
            <a:ext cx="736108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CLIMATE EXTREMES &amp; TURKANA</a:t>
            </a:r>
            <a:endParaRPr lang="en-GB" sz="55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"/>
          <p:cNvSpPr/>
          <p:nvPr/>
        </p:nvSpPr>
        <p:spPr>
          <a:xfrm>
            <a:off x="8292068" y="1844221"/>
            <a:ext cx="337352" cy="19933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07" name="march_april_dry_stddev.png" descr="march_april_dry_stddev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149" y="1309724"/>
            <a:ext cx="3024616" cy="3144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april_may_dry_stddev.png" descr="april_may_dry_stddev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2771" y="1271948"/>
            <a:ext cx="3065847" cy="3186866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How often is a dry March followed by a dry April vs a dry April followed by a dry May…"/>
          <p:cNvSpPr txBox="1"/>
          <p:nvPr/>
        </p:nvSpPr>
        <p:spPr>
          <a:xfrm>
            <a:off x="84197" y="4413653"/>
            <a:ext cx="9128884" cy="203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234394" indent="-234394">
              <a:spcBef>
                <a:spcPts val="400"/>
              </a:spcBef>
              <a:buSzPct val="87000"/>
              <a:buChar char="•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 does a short long rains season look like? </a:t>
            </a:r>
          </a:p>
          <a:p>
            <a:pPr marL="800100" lvl="1" indent="-342900">
              <a:spcBef>
                <a:spcPts val="400"/>
              </a:spcBef>
              <a:buSzPct val="87000"/>
              <a:buFont typeface="Courier New" panose="02070309020205020404" pitchFamily="49" charset="0"/>
              <a:buChar char="o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How often is a dry March followed by a dry April vs a dry April followed by a dry May</a:t>
            </a:r>
          </a:p>
          <a:p>
            <a:pPr marL="234394" indent="-234394">
              <a:spcBef>
                <a:spcPts val="400"/>
              </a:spcBef>
              <a:buSzPct val="87000"/>
              <a:buChar char="•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Long rains are predominantly short because they start late</a:t>
            </a:r>
          </a:p>
          <a:p>
            <a:pPr marL="800100" lvl="1" indent="-342900">
              <a:spcBef>
                <a:spcPts val="400"/>
              </a:spcBef>
              <a:buSzPct val="87000"/>
              <a:buFont typeface="Courier New" panose="02070309020205020404" pitchFamily="49" charset="0"/>
              <a:buChar char="o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 large scale climate drivers cause this?</a:t>
            </a:r>
          </a:p>
          <a:p>
            <a:pPr marL="800100" lvl="1" indent="-342900">
              <a:spcBef>
                <a:spcPts val="400"/>
              </a:spcBef>
              <a:buSzPct val="87000"/>
              <a:buFont typeface="Courier New" panose="02070309020205020404" pitchFamily="49" charset="0"/>
              <a:buChar char="o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Understanding </a:t>
            </a:r>
            <a:r>
              <a:rPr sz="19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subseasonal</a:t>
            </a:r>
            <a:r>
              <a:rPr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variability will lead to a better </a:t>
            </a:r>
            <a:r>
              <a:rPr sz="19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characterisation</a:t>
            </a:r>
            <a:r>
              <a:rPr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of rainfall and a better understanding of what climate drivers affect rainfall in Turkana</a:t>
            </a:r>
            <a:endParaRPr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0" name="Data: CHIRPS v2.0"/>
          <p:cNvSpPr txBox="1"/>
          <p:nvPr/>
        </p:nvSpPr>
        <p:spPr>
          <a:xfrm>
            <a:off x="8171000" y="2700173"/>
            <a:ext cx="1105848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1500">
                <a:solidFill>
                  <a:srgbClr val="86100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Data: CHIRPS v2.0</a:t>
            </a:r>
          </a:p>
        </p:txBody>
      </p:sp>
      <p:grpSp>
        <p:nvGrpSpPr>
          <p:cNvPr id="313" name="Low April - Low May"/>
          <p:cNvGrpSpPr/>
          <p:nvPr/>
        </p:nvGrpSpPr>
        <p:grpSpPr>
          <a:xfrm>
            <a:off x="5370480" y="1094886"/>
            <a:ext cx="2410404" cy="422213"/>
            <a:chOff x="-1" y="-1"/>
            <a:chExt cx="2410403" cy="422212"/>
          </a:xfrm>
        </p:grpSpPr>
        <p:sp>
          <p:nvSpPr>
            <p:cNvPr id="311" name="Rectangle"/>
            <p:cNvSpPr/>
            <p:nvPr/>
          </p:nvSpPr>
          <p:spPr>
            <a:xfrm>
              <a:off x="-1" y="-1"/>
              <a:ext cx="2410403" cy="4222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200">
                  <a:solidFill>
                    <a:srgbClr val="861001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12" name="Low April - Low May"/>
            <p:cNvSpPr txBox="1"/>
            <p:nvPr/>
          </p:nvSpPr>
          <p:spPr>
            <a:xfrm>
              <a:off x="-1" y="84137"/>
              <a:ext cx="2410403" cy="300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500">
                  <a:solidFill>
                    <a:srgbClr val="861001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dirty="0"/>
                <a:t>Low April - Low May</a:t>
              </a:r>
            </a:p>
          </p:txBody>
        </p:sp>
      </p:grpSp>
      <p:grpSp>
        <p:nvGrpSpPr>
          <p:cNvPr id="316" name="Low March - Low April"/>
          <p:cNvGrpSpPr/>
          <p:nvPr/>
        </p:nvGrpSpPr>
        <p:grpSpPr>
          <a:xfrm>
            <a:off x="1509672" y="1133306"/>
            <a:ext cx="2418088" cy="422213"/>
            <a:chOff x="69155" y="138311"/>
            <a:chExt cx="2418087" cy="422212"/>
          </a:xfrm>
        </p:grpSpPr>
        <p:sp>
          <p:nvSpPr>
            <p:cNvPr id="314" name="Rectangle"/>
            <p:cNvSpPr/>
            <p:nvPr/>
          </p:nvSpPr>
          <p:spPr>
            <a:xfrm>
              <a:off x="69155" y="138311"/>
              <a:ext cx="2410403" cy="4222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200">
                  <a:solidFill>
                    <a:srgbClr val="861001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15" name="Low March - Low April"/>
            <p:cNvSpPr txBox="1"/>
            <p:nvPr/>
          </p:nvSpPr>
          <p:spPr>
            <a:xfrm>
              <a:off x="76839" y="191713"/>
              <a:ext cx="2410403" cy="300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500">
                  <a:solidFill>
                    <a:srgbClr val="861001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dirty="0"/>
                <a:t>Low March - Low April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-337947" y="-104225"/>
            <a:ext cx="9649072" cy="1237761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1" y="61472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-223484" y="-13448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ts val="4900"/>
              </a:lnSpc>
            </a:pPr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UNDERSTANDING THE LONG RAINS: BREAKING UP THE SEASONS</a:t>
            </a:r>
            <a:endParaRPr lang="en-GB" sz="55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isk mitigation may consider demand (irrigation, environmental flow regulations) and supply responses (new water resources)…"/>
          <p:cNvSpPr txBox="1"/>
          <p:nvPr/>
        </p:nvSpPr>
        <p:spPr>
          <a:xfrm>
            <a:off x="523430" y="1315274"/>
            <a:ext cx="7926318" cy="4301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87160" indent="-187160" defTabSz="457200">
              <a:spcBef>
                <a:spcPts val="900"/>
              </a:spcBef>
              <a:buSzPct val="100000"/>
              <a:buChar char="•"/>
              <a:defRPr sz="16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Risk mitigation may consider demand (irrigation, environmental flow regulations) and supply responses (new water resources) </a:t>
            </a:r>
          </a:p>
          <a:p>
            <a:pPr marL="187160" indent="-187160">
              <a:spcBef>
                <a:spcPts val="900"/>
              </a:spcBef>
              <a:buSzPct val="100000"/>
              <a:buChar char="•"/>
              <a:defRPr>
                <a:solidFill>
                  <a:srgbClr val="262626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Without investing in improved hydro-climatic monitoring policy choices will continue to face significant scientific uncertainty</a:t>
            </a:r>
          </a:p>
          <a:p>
            <a:pPr marL="187160" indent="-187160">
              <a:spcBef>
                <a:spcPts val="900"/>
              </a:spcBef>
              <a:buSzPct val="100000"/>
              <a:buChar char="•"/>
              <a:defRPr>
                <a:solidFill>
                  <a:srgbClr val="262626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Lodwar’s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future expansion and growth will depend on a robust and effective water resource management strategy</a:t>
            </a:r>
          </a:p>
          <a:p>
            <a:pPr marL="187160" indent="-187160" defTabSz="457200">
              <a:spcBef>
                <a:spcPts val="900"/>
              </a:spcBef>
              <a:buSzPct val="100000"/>
              <a:buChar char="•"/>
              <a:defRPr sz="16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Existing challenges include limited </a:t>
            </a:r>
            <a:r>
              <a:rPr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in situ 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 and large uncertainty in the future hydro-climatic trajectories (the “East African climate paradox</a:t>
            </a:r>
            <a:r>
              <a:rPr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”)</a:t>
            </a:r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7160" indent="-187160" defTabSz="457200">
              <a:spcBef>
                <a:spcPts val="900"/>
              </a:spcBef>
              <a:buSzPct val="100000"/>
              <a:buFontTx/>
              <a:buChar char="•"/>
              <a:defRPr sz="16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Currently trying to understand drivers of long rain variability by looking at the sub-seasonal scale and applying these findings to available global climate models </a:t>
            </a:r>
          </a:p>
          <a:p>
            <a:pPr defTabSz="457200">
              <a:spcBef>
                <a:spcPts val="900"/>
              </a:spcBef>
              <a:buSzPct val="100000"/>
              <a:defRPr sz="16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-337947" y="-81172"/>
            <a:ext cx="9649072" cy="677606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86" y="138722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4526" y="-112949"/>
            <a:ext cx="736108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SUMMARY</a:t>
            </a:r>
            <a:endParaRPr lang="en-GB" sz="55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ontext: Turkana and Turkwel river basin…"/>
          <p:cNvSpPr txBox="1">
            <a:spLocks noGrp="1"/>
          </p:cNvSpPr>
          <p:nvPr>
            <p:ph type="body" sz="half" idx="1"/>
          </p:nvPr>
        </p:nvSpPr>
        <p:spPr>
          <a:xfrm>
            <a:off x="314096" y="1248653"/>
            <a:ext cx="8268141" cy="335389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240631" indent="-240631">
              <a:buSzPct val="10000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Context: Turkana and Turkwel river basin</a:t>
            </a:r>
          </a:p>
          <a:p>
            <a:pPr marL="240631" indent="-240631">
              <a:buSzPct val="10000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Climate variability and risk from a climate perspective</a:t>
            </a:r>
          </a:p>
          <a:p>
            <a:pPr marL="240631" indent="-240631">
              <a:buSzPct val="10000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Decision scaling: risk from a hydrological and water allocation perspective</a:t>
            </a:r>
          </a:p>
          <a:p>
            <a:pPr marL="240631" indent="-240631">
              <a:buSzPct val="10000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Moving forward: the long rains - how can we better understand future projections and risk?</a:t>
            </a:r>
          </a:p>
        </p:txBody>
      </p:sp>
      <p:sp>
        <p:nvSpPr>
          <p:cNvPr id="7" name="Rectangle 6"/>
          <p:cNvSpPr/>
          <p:nvPr/>
        </p:nvSpPr>
        <p:spPr>
          <a:xfrm>
            <a:off x="-337947" y="-73489"/>
            <a:ext cx="9781624" cy="665159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24" y="13785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23833" y="-105694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OUTLINE</a:t>
            </a:r>
            <a:endParaRPr lang="en-GB" sz="55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93" y="5497184"/>
            <a:ext cx="1136756" cy="1201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4300" y="5358686"/>
            <a:ext cx="775208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Funded by:</a:t>
            </a:r>
            <a:endParaRPr kumimoji="0" lang="en-US" sz="12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14" y="0"/>
            <a:ext cx="3596917" cy="3230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2298" y="188638"/>
            <a:ext cx="5715111" cy="402929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ectangle 4"/>
          <p:cNvSpPr txBox="1"/>
          <p:nvPr/>
        </p:nvSpPr>
        <p:spPr>
          <a:xfrm>
            <a:off x="3731671" y="4406571"/>
            <a:ext cx="5412329" cy="163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000" dirty="0"/>
              <a:t>Turkwel River Basin covers 23,740 km</a:t>
            </a:r>
            <a:r>
              <a:rPr sz="2000" baseline="30000" dirty="0"/>
              <a:t>2</a:t>
            </a:r>
            <a:r>
              <a:rPr sz="2000" dirty="0"/>
              <a:t> from Uganda through West Pokot to Turkana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000" dirty="0"/>
              <a:t>One of the three rivers flowing into Lake Turkana 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000" dirty="0"/>
              <a:t>Critical resources for livestock, HEP, agriculture, industry and municipal supply </a:t>
            </a:r>
          </a:p>
        </p:txBody>
      </p:sp>
      <p:pic>
        <p:nvPicPr>
          <p:cNvPr id="17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504" y="3533768"/>
            <a:ext cx="3622612" cy="2716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337947" y="-81172"/>
            <a:ext cx="9649072" cy="677606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179" name="MAM_precip_avg_thresh.png" descr="MAM_precip_avg_thres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129" y="906819"/>
            <a:ext cx="2614595" cy="271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1664" y="915960"/>
            <a:ext cx="2614786" cy="271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OND_precip_avg_thresh.png" descr="OND_precip_avg_thresh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63813" y="906819"/>
            <a:ext cx="2614594" cy="27178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MAM has higher rain rates (the mean is just below 2mm/day) but the standard deviation is over 1 mm/day…"/>
          <p:cNvSpPr txBox="1"/>
          <p:nvPr/>
        </p:nvSpPr>
        <p:spPr>
          <a:xfrm>
            <a:off x="161704" y="4009752"/>
            <a:ext cx="6694706" cy="171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234394" indent="-234394">
              <a:spcBef>
                <a:spcPts val="400"/>
              </a:spcBef>
              <a:buSzPct val="870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MAM (long rains) has the highest rain rates of all seasons</a:t>
            </a:r>
          </a:p>
          <a:p>
            <a:pPr marL="234394" indent="-234394">
              <a:spcBef>
                <a:spcPts val="400"/>
              </a:spcBef>
              <a:buSzPct val="870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Unlike other parts of Kenya, the rainfall climatology is not bimodal but peaks in MAM and decreases throughout the year</a:t>
            </a:r>
          </a:p>
          <a:p>
            <a:pPr marL="234394" indent="-234394">
              <a:spcBef>
                <a:spcPts val="400"/>
              </a:spcBef>
              <a:buSzPct val="870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Some areas of Turkana and the Turkwel river basin have near zero rain rates for most of the year outside of MAM</a:t>
            </a:r>
          </a:p>
        </p:txBody>
      </p:sp>
      <p:pic>
        <p:nvPicPr>
          <p:cNvPr id="185" name="JF_precip_avg_thresh.png" descr="JF_precip_avg_thresh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46535" y="906819"/>
            <a:ext cx="2614594" cy="27178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Data: CHIRPS v2.0"/>
          <p:cNvSpPr txBox="1"/>
          <p:nvPr/>
        </p:nvSpPr>
        <p:spPr>
          <a:xfrm>
            <a:off x="6750727" y="3842391"/>
            <a:ext cx="2410402" cy="75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>
              <a:defRPr sz="1500">
                <a:solidFill>
                  <a:srgbClr val="86100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Data: CHIRPS v2.0</a:t>
            </a:r>
          </a:p>
          <a:p>
            <a:pPr algn="ctr">
              <a:defRPr sz="1500">
                <a:solidFill>
                  <a:srgbClr val="86100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1981-2016</a:t>
            </a:r>
          </a:p>
          <a:p>
            <a:pPr algn="ctr">
              <a:defRPr sz="1500">
                <a:solidFill>
                  <a:srgbClr val="86100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(mm/day)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52" y="13785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123833" y="-105694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BASELINE</a:t>
            </a:r>
            <a:endParaRPr lang="en-GB" sz="55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MAM has higher rain rates (the mean is just below 2mm/day) but the standard deviation is over 1 mm/day…"/>
          <p:cNvSpPr txBox="1"/>
          <p:nvPr/>
        </p:nvSpPr>
        <p:spPr>
          <a:xfrm>
            <a:off x="266139" y="887868"/>
            <a:ext cx="4808037" cy="494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34394" indent="-234394">
              <a:spcBef>
                <a:spcPts val="400"/>
              </a:spcBef>
              <a:buSzPct val="870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MAM has higher rain rates (the mean is just below 2mm/day) but the distribution of rain rates can reach </a:t>
            </a:r>
            <a:r>
              <a:rPr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up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 </a:t>
            </a: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4 mm/day</a:t>
            </a:r>
          </a:p>
          <a:p>
            <a:pPr marL="234394" indent="-234394">
              <a:spcBef>
                <a:spcPts val="400"/>
              </a:spcBef>
              <a:buSzPct val="870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spread in JJAS is large for CRU but not for CHIRPS </a:t>
            </a:r>
          </a:p>
          <a:p>
            <a:pPr marL="800100" lvl="1" indent="-342900">
              <a:spcBef>
                <a:spcPts val="400"/>
              </a:spcBef>
              <a:buSzPct val="87000"/>
              <a:buFont typeface="Courier New" panose="02070309020205020404" pitchFamily="49" charset="0"/>
              <a:buChar char="o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Gauge data sparsity is an issue, CHIRPS is merged satellite-gauge product </a:t>
            </a:r>
          </a:p>
          <a:p>
            <a:pPr marL="234394" indent="-234394">
              <a:spcBef>
                <a:spcPts val="400"/>
              </a:spcBef>
              <a:buSzPct val="870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Agreement is better in OND and the rain rates are about half of MAM</a:t>
            </a:r>
          </a:p>
          <a:p>
            <a:pPr marL="234394" indent="-234394">
              <a:spcBef>
                <a:spcPts val="400"/>
              </a:spcBef>
              <a:buSzPct val="870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Low rain rates of 1 mm/day are common outside of the long rains </a:t>
            </a:r>
            <a:r>
              <a:rPr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season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4394" indent="-234394">
              <a:spcBef>
                <a:spcPts val="400"/>
              </a:spcBef>
              <a:buSzPct val="870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range of extreme values is shown here but this does not show how these events are </a:t>
            </a:r>
            <a:r>
              <a:rPr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organised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2" name="JJAS_historical_kde.png" descr="JJAS_historical_k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12" y="2075312"/>
            <a:ext cx="2278734" cy="142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OND_historical_kde.png" descr="OND_historical_kd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3812" y="3512217"/>
            <a:ext cx="2278734" cy="142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JF_historical_kde.png" descr="JF_historical_kd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3812" y="4941155"/>
            <a:ext cx="2278733" cy="142587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/>
        </p:nvSpPr>
        <p:spPr>
          <a:xfrm>
            <a:off x="-337947" y="-81172"/>
            <a:ext cx="9649072" cy="677606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58" y="138722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8573" y="-105694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VARIABILITY</a:t>
            </a:r>
            <a:endParaRPr lang="en-GB" sz="55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  <p:pic>
        <p:nvPicPr>
          <p:cNvPr id="191" name="MAM_historical_kde.png" descr="MAM_historical_kd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73812" y="607219"/>
            <a:ext cx="2278734" cy="1425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MAM-precip_t2_continuous_stddev.png" descr="MAM-precip_t2_continuous_stddev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5371" y="910774"/>
            <a:ext cx="3035170" cy="3028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MAM-precip_t3_continuous_stddev.png" descr="MAM-precip_t3_continuous_stddev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1731" y="910774"/>
            <a:ext cx="3035170" cy="3028198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How often do dry events occur consecutively? And what is the impact of these events?…"/>
          <p:cNvSpPr txBox="1"/>
          <p:nvPr/>
        </p:nvSpPr>
        <p:spPr>
          <a:xfrm>
            <a:off x="0" y="4249615"/>
            <a:ext cx="9166182" cy="2021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234394" indent="-234394">
              <a:spcBef>
                <a:spcPts val="400"/>
              </a:spcBef>
              <a:buSzPct val="87000"/>
              <a:buChar char="•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often do dry events occur consecutively? And what is the impact of these events?</a:t>
            </a:r>
          </a:p>
          <a:p>
            <a:pPr marL="234394" indent="-234394">
              <a:spcBef>
                <a:spcPts val="400"/>
              </a:spcBef>
              <a:buSzPct val="87000"/>
              <a:buChar char="•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Example: setting a threshold of one standard deviation below the mean as a threshold, how often do two MAM seasons dip below this threshold one after the other, or three times in a row within 1981-2016?</a:t>
            </a:r>
          </a:p>
          <a:p>
            <a:pPr marL="234394" indent="-234394">
              <a:spcBef>
                <a:spcPts val="400"/>
              </a:spcBef>
              <a:buSzPct val="87000"/>
              <a:buChar char="•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Are these successive, but not individually extreme events as, if not more, detrimental than contained extreme events?</a:t>
            </a:r>
          </a:p>
        </p:txBody>
      </p:sp>
      <p:sp>
        <p:nvSpPr>
          <p:cNvPr id="201" name="Data: CHIRPS v2.0"/>
          <p:cNvSpPr txBox="1"/>
          <p:nvPr/>
        </p:nvSpPr>
        <p:spPr>
          <a:xfrm>
            <a:off x="3556440" y="3953246"/>
            <a:ext cx="2410402" cy="30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500">
                <a:solidFill>
                  <a:srgbClr val="86100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Data: CHIRPS v2.0</a:t>
            </a:r>
          </a:p>
        </p:txBody>
      </p:sp>
      <p:grpSp>
        <p:nvGrpSpPr>
          <p:cNvPr id="204" name="Two consecutive low MAM (count)"/>
          <p:cNvGrpSpPr/>
          <p:nvPr/>
        </p:nvGrpSpPr>
        <p:grpSpPr>
          <a:xfrm>
            <a:off x="2862237" y="795840"/>
            <a:ext cx="3212179" cy="306151"/>
            <a:chOff x="0" y="0"/>
            <a:chExt cx="3212177" cy="422214"/>
          </a:xfrm>
        </p:grpSpPr>
        <p:sp>
          <p:nvSpPr>
            <p:cNvPr id="202" name="Rectangle"/>
            <p:cNvSpPr/>
            <p:nvPr/>
          </p:nvSpPr>
          <p:spPr>
            <a:xfrm>
              <a:off x="0" y="-1"/>
              <a:ext cx="3212179" cy="4222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900">
                  <a:solidFill>
                    <a:srgbClr val="861001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03" name="Two consecutive low MAM (count)"/>
            <p:cNvSpPr txBox="1"/>
            <p:nvPr/>
          </p:nvSpPr>
          <p:spPr>
            <a:xfrm>
              <a:off x="0" y="73786"/>
              <a:ext cx="3212179" cy="274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300">
                  <a:solidFill>
                    <a:srgbClr val="861001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dirty="0"/>
                <a:t>Two consecutive low MAM (count)</a:t>
              </a:r>
            </a:p>
          </p:txBody>
        </p:sp>
      </p:grpSp>
      <p:grpSp>
        <p:nvGrpSpPr>
          <p:cNvPr id="207" name="Three consecutive low MAM (count)"/>
          <p:cNvGrpSpPr/>
          <p:nvPr/>
        </p:nvGrpSpPr>
        <p:grpSpPr>
          <a:xfrm>
            <a:off x="5999760" y="826577"/>
            <a:ext cx="3134170" cy="275697"/>
            <a:chOff x="0" y="0"/>
            <a:chExt cx="3134169" cy="422214"/>
          </a:xfrm>
        </p:grpSpPr>
        <p:sp>
          <p:nvSpPr>
            <p:cNvPr id="205" name="Rectangle"/>
            <p:cNvSpPr/>
            <p:nvPr/>
          </p:nvSpPr>
          <p:spPr>
            <a:xfrm>
              <a:off x="0" y="-1"/>
              <a:ext cx="3134170" cy="4222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900">
                  <a:solidFill>
                    <a:srgbClr val="861001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06" name="Three consecutive low MAM (count)"/>
            <p:cNvSpPr txBox="1"/>
            <p:nvPr/>
          </p:nvSpPr>
          <p:spPr>
            <a:xfrm>
              <a:off x="0" y="73786"/>
              <a:ext cx="3134170" cy="274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300">
                  <a:solidFill>
                    <a:srgbClr val="861001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dirty="0"/>
                <a:t>Three consecutive low MAM (count)</a:t>
              </a:r>
            </a:p>
          </p:txBody>
        </p:sp>
      </p:grpSp>
      <p:pic>
        <p:nvPicPr>
          <p:cNvPr id="208" name="MAM_precip_stddev_thresh.png" descr="MAM_precip_stddev_thresh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3175" y="909891"/>
            <a:ext cx="2914900" cy="30299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MAM threshold (mm/day)"/>
          <p:cNvGrpSpPr/>
          <p:nvPr/>
        </p:nvGrpSpPr>
        <p:grpSpPr>
          <a:xfrm>
            <a:off x="441938" y="772787"/>
            <a:ext cx="2266405" cy="344572"/>
            <a:chOff x="-7686" y="18829"/>
            <a:chExt cx="2643843" cy="422215"/>
          </a:xfrm>
        </p:grpSpPr>
        <p:sp>
          <p:nvSpPr>
            <p:cNvPr id="209" name="Rectangle"/>
            <p:cNvSpPr/>
            <p:nvPr/>
          </p:nvSpPr>
          <p:spPr>
            <a:xfrm>
              <a:off x="-7686" y="18829"/>
              <a:ext cx="2636159" cy="4222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900">
                  <a:solidFill>
                    <a:srgbClr val="861001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10" name="MAM threshold (mm/day)"/>
            <p:cNvSpPr txBox="1"/>
            <p:nvPr/>
          </p:nvSpPr>
          <p:spPr>
            <a:xfrm>
              <a:off x="-2" y="73786"/>
              <a:ext cx="2636159" cy="274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300">
                  <a:solidFill>
                    <a:srgbClr val="861001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dirty="0"/>
                <a:t>MAM threshold (mm/day)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-337947" y="-81172"/>
            <a:ext cx="9649072" cy="677606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10" y="138722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-8573" y="-105694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CONSECUTIVE EVENTS</a:t>
            </a:r>
            <a:endParaRPr lang="en-GB" sz="55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32081" y="1843188"/>
            <a:ext cx="4483262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 sz="2000"/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do climate change and variability impact water scarcity in the basin? </a:t>
            </a:r>
          </a:p>
          <a:p>
            <a:pPr>
              <a:spcBef>
                <a:spcPts val="400"/>
              </a:spcBef>
              <a:defRPr sz="2000"/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much of the water demand is currently met? And how does future expansion affect the water demand satisfaction</a:t>
            </a:r>
            <a:r>
              <a:rPr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400"/>
              </a:spcBef>
              <a:defRPr sz="2000"/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can be done to meet the rapidly growing water demand (efficient allocation and risk mitigation)?</a:t>
            </a:r>
          </a:p>
        </p:txBody>
      </p:sp>
      <p:grpSp>
        <p:nvGrpSpPr>
          <p:cNvPr id="233" name="Diagram 5"/>
          <p:cNvGrpSpPr/>
          <p:nvPr/>
        </p:nvGrpSpPr>
        <p:grpSpPr>
          <a:xfrm>
            <a:off x="4615343" y="981459"/>
            <a:ext cx="4413389" cy="4474205"/>
            <a:chOff x="-1" y="-1"/>
            <a:chExt cx="4060317" cy="4060318"/>
          </a:xfrm>
        </p:grpSpPr>
        <p:sp>
          <p:nvSpPr>
            <p:cNvPr id="214" name="Shape"/>
            <p:cNvSpPr/>
            <p:nvPr/>
          </p:nvSpPr>
          <p:spPr>
            <a:xfrm>
              <a:off x="467442" y="467442"/>
              <a:ext cx="1562716" cy="1562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9671" y="0"/>
                    <a:pt x="21600" y="0"/>
                  </a:cubicBezTo>
                  <a:lnTo>
                    <a:pt x="21600" y="2005"/>
                  </a:lnTo>
                  <a:cubicBezTo>
                    <a:pt x="10778" y="2005"/>
                    <a:pt x="2005" y="10778"/>
                    <a:pt x="2005" y="21600"/>
                  </a:cubicBezTo>
                  <a:close/>
                </a:path>
              </a:pathLst>
            </a:cu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215" name="Shape"/>
            <p:cNvSpPr/>
            <p:nvPr/>
          </p:nvSpPr>
          <p:spPr>
            <a:xfrm>
              <a:off x="467442" y="2030157"/>
              <a:ext cx="1562716" cy="1562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1929"/>
                    <a:pt x="0" y="0"/>
                  </a:cubicBezTo>
                  <a:lnTo>
                    <a:pt x="2005" y="0"/>
                  </a:lnTo>
                  <a:cubicBezTo>
                    <a:pt x="2005" y="10822"/>
                    <a:pt x="10778" y="19595"/>
                    <a:pt x="21600" y="19595"/>
                  </a:cubicBezTo>
                  <a:close/>
                </a:path>
              </a:pathLst>
            </a:cu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216" name="Shape"/>
            <p:cNvSpPr/>
            <p:nvPr/>
          </p:nvSpPr>
          <p:spPr>
            <a:xfrm>
              <a:off x="2030156" y="2030157"/>
              <a:ext cx="1562716" cy="1562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  <a:lnTo>
                    <a:pt x="0" y="19595"/>
                  </a:lnTo>
                  <a:cubicBezTo>
                    <a:pt x="10822" y="19595"/>
                    <a:pt x="19595" y="10822"/>
                    <a:pt x="19595" y="0"/>
                  </a:cubicBezTo>
                  <a:close/>
                </a:path>
              </a:pathLst>
            </a:cu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217" name="Shape"/>
            <p:cNvSpPr/>
            <p:nvPr/>
          </p:nvSpPr>
          <p:spPr>
            <a:xfrm>
              <a:off x="2030156" y="467442"/>
              <a:ext cx="1562716" cy="1562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  <a:lnTo>
                    <a:pt x="19595" y="21600"/>
                  </a:lnTo>
                  <a:cubicBezTo>
                    <a:pt x="19595" y="10778"/>
                    <a:pt x="10822" y="2005"/>
                    <a:pt x="0" y="2005"/>
                  </a:cubicBezTo>
                  <a:close/>
                </a:path>
              </a:pathLst>
            </a:cu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220" name="Group"/>
            <p:cNvGrpSpPr/>
            <p:nvPr/>
          </p:nvGrpSpPr>
          <p:grpSpPr>
            <a:xfrm>
              <a:off x="1310571" y="1310571"/>
              <a:ext cx="1439173" cy="1439173"/>
              <a:chOff x="-1" y="-1"/>
              <a:chExt cx="1439172" cy="1439172"/>
            </a:xfrm>
          </p:grpSpPr>
          <p:sp>
            <p:nvSpPr>
              <p:cNvPr id="218" name="Circle"/>
              <p:cNvSpPr/>
              <p:nvPr/>
            </p:nvSpPr>
            <p:spPr>
              <a:xfrm>
                <a:off x="-2" y="-2"/>
                <a:ext cx="1439174" cy="1439174"/>
              </a:xfrm>
              <a:prstGeom prst="ellipse">
                <a:avLst/>
              </a:prstGeom>
              <a:solidFill>
                <a:srgbClr val="C00000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700"/>
                  </a:spcBef>
                  <a:defRPr sz="14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endParaRPr/>
              </a:p>
            </p:txBody>
          </p:sp>
          <p:sp>
            <p:nvSpPr>
              <p:cNvPr id="219" name="Risk:…"/>
              <p:cNvSpPr txBox="1"/>
              <p:nvPr/>
            </p:nvSpPr>
            <p:spPr>
              <a:xfrm>
                <a:off x="210760" y="346839"/>
                <a:ext cx="1017648" cy="7454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1590" tIns="21590" rIns="21590" bIns="21590" numCol="1" anchor="ctr">
                <a:sp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t>Risk: </a:t>
                </a:r>
                <a:endParaRPr>
                  <a:solidFill>
                    <a:srgbClr val="FFFFFF"/>
                  </a:solidFill>
                </a:endParaRPr>
              </a:p>
              <a:p>
                <a:pPr algn="ctr" defTabSz="755650">
                  <a:lnSpc>
                    <a:spcPct val="90000"/>
                  </a:lnSpc>
                  <a:spcBef>
                    <a:spcPts val="500"/>
                  </a:spcBef>
                  <a:defRPr sz="14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t>water scarcity</a:t>
                </a:r>
              </a:p>
            </p:txBody>
          </p:sp>
        </p:grpSp>
        <p:grpSp>
          <p:nvGrpSpPr>
            <p:cNvPr id="223" name="Group"/>
            <p:cNvGrpSpPr/>
            <p:nvPr/>
          </p:nvGrpSpPr>
          <p:grpSpPr>
            <a:xfrm>
              <a:off x="1526446" y="-2"/>
              <a:ext cx="1007423" cy="1007423"/>
              <a:chOff x="0" y="-1"/>
              <a:chExt cx="1007422" cy="1007422"/>
            </a:xfrm>
          </p:grpSpPr>
          <p:sp>
            <p:nvSpPr>
              <p:cNvPr id="221" name="Circle"/>
              <p:cNvSpPr/>
              <p:nvPr/>
            </p:nvSpPr>
            <p:spPr>
              <a:xfrm>
                <a:off x="-1" y="-2"/>
                <a:ext cx="1007423" cy="1007424"/>
              </a:xfrm>
              <a:prstGeom prst="ellipse">
                <a:avLst/>
              </a:prstGeom>
              <a:solidFill>
                <a:srgbClr val="FAC090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 sz="12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endParaRPr/>
              </a:p>
            </p:txBody>
          </p:sp>
          <p:sp>
            <p:nvSpPr>
              <p:cNvPr id="222" name="Climate change and variability"/>
              <p:cNvSpPr txBox="1"/>
              <p:nvPr/>
            </p:nvSpPr>
            <p:spPr>
              <a:xfrm>
                <a:off x="147533" y="159538"/>
                <a:ext cx="712354" cy="688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r>
                  <a:t>Climate change and variability</a:t>
                </a:r>
              </a:p>
            </p:txBody>
          </p:sp>
        </p:grpSp>
        <p:grpSp>
          <p:nvGrpSpPr>
            <p:cNvPr id="226" name="Group"/>
            <p:cNvGrpSpPr/>
            <p:nvPr/>
          </p:nvGrpSpPr>
          <p:grpSpPr>
            <a:xfrm>
              <a:off x="3052894" y="1526446"/>
              <a:ext cx="1007423" cy="1007423"/>
              <a:chOff x="-1" y="-1"/>
              <a:chExt cx="1007422" cy="1007422"/>
            </a:xfrm>
          </p:grpSpPr>
          <p:sp>
            <p:nvSpPr>
              <p:cNvPr id="224" name="Circle"/>
              <p:cNvSpPr/>
              <p:nvPr/>
            </p:nvSpPr>
            <p:spPr>
              <a:xfrm>
                <a:off x="-2" y="-2"/>
                <a:ext cx="1007424" cy="1007424"/>
              </a:xfrm>
              <a:prstGeom prst="ellipse">
                <a:avLst/>
              </a:prstGeom>
              <a:solidFill>
                <a:srgbClr val="95B3D7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 sz="12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endParaRPr/>
              </a:p>
            </p:txBody>
          </p:sp>
          <p:sp>
            <p:nvSpPr>
              <p:cNvPr id="225" name="Risk mitigation"/>
              <p:cNvSpPr txBox="1"/>
              <p:nvPr/>
            </p:nvSpPr>
            <p:spPr>
              <a:xfrm>
                <a:off x="147532" y="319558"/>
                <a:ext cx="712353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r>
                  <a:t>Risk mitigation</a:t>
                </a:r>
              </a:p>
            </p:txBody>
          </p:sp>
        </p:grpSp>
        <p:grpSp>
          <p:nvGrpSpPr>
            <p:cNvPr id="229" name="Group"/>
            <p:cNvGrpSpPr/>
            <p:nvPr/>
          </p:nvGrpSpPr>
          <p:grpSpPr>
            <a:xfrm>
              <a:off x="1526446" y="3052895"/>
              <a:ext cx="1007423" cy="1007423"/>
              <a:chOff x="0" y="-1"/>
              <a:chExt cx="1007422" cy="1007422"/>
            </a:xfrm>
          </p:grpSpPr>
          <p:sp>
            <p:nvSpPr>
              <p:cNvPr id="227" name="Circle"/>
              <p:cNvSpPr/>
              <p:nvPr/>
            </p:nvSpPr>
            <p:spPr>
              <a:xfrm>
                <a:off x="-1" y="-2"/>
                <a:ext cx="1007423" cy="1007424"/>
              </a:xfrm>
              <a:prstGeom prst="ellipse">
                <a:avLst/>
              </a:prstGeom>
              <a:solidFill>
                <a:srgbClr val="8EB4E3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 sz="12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endParaRPr/>
              </a:p>
            </p:txBody>
          </p:sp>
          <p:sp>
            <p:nvSpPr>
              <p:cNvPr id="228" name="Efficient water use &amp; allocation"/>
              <p:cNvSpPr txBox="1"/>
              <p:nvPr/>
            </p:nvSpPr>
            <p:spPr>
              <a:xfrm>
                <a:off x="147533" y="159538"/>
                <a:ext cx="712354" cy="688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r>
                  <a:t>Efficient water use &amp; allocation </a:t>
                </a:r>
              </a:p>
            </p:txBody>
          </p:sp>
        </p:grpSp>
        <p:grpSp>
          <p:nvGrpSpPr>
            <p:cNvPr id="232" name="Group"/>
            <p:cNvGrpSpPr/>
            <p:nvPr/>
          </p:nvGrpSpPr>
          <p:grpSpPr>
            <a:xfrm>
              <a:off x="-2" y="1526446"/>
              <a:ext cx="1007423" cy="1007423"/>
              <a:chOff x="-1" y="-1"/>
              <a:chExt cx="1007422" cy="1007422"/>
            </a:xfrm>
          </p:grpSpPr>
          <p:sp>
            <p:nvSpPr>
              <p:cNvPr id="230" name="Circle"/>
              <p:cNvSpPr/>
              <p:nvPr/>
            </p:nvSpPr>
            <p:spPr>
              <a:xfrm>
                <a:off x="-2" y="-2"/>
                <a:ext cx="1007424" cy="1007424"/>
              </a:xfrm>
              <a:prstGeom prst="ellipse">
                <a:avLst/>
              </a:prstGeom>
              <a:solidFill>
                <a:srgbClr val="FAC090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 sz="12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endParaRPr/>
              </a:p>
            </p:txBody>
          </p:sp>
          <p:sp>
            <p:nvSpPr>
              <p:cNvPr id="231" name="Demand growth and risk exposure"/>
              <p:cNvSpPr txBox="1"/>
              <p:nvPr/>
            </p:nvSpPr>
            <p:spPr>
              <a:xfrm>
                <a:off x="147532" y="159538"/>
                <a:ext cx="712353" cy="688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r>
                  <a:t>Demand growth and risk exposure</a:t>
                </a: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-337947" y="-81172"/>
            <a:ext cx="9649072" cy="677606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10" y="138722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152791" y="-105694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RESEARCH QUESTIONS</a:t>
            </a:r>
            <a:endParaRPr lang="en-GB" sz="55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0562" y="2261243"/>
            <a:ext cx="1685927" cy="1000127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-15478" y="1126485"/>
            <a:ext cx="3238351" cy="500732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473201" indent="-473201" defTabSz="841247">
              <a:spcBef>
                <a:spcPts val="400"/>
              </a:spcBef>
              <a:buFontTx/>
              <a:buAutoNum type="arabicPeriod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Identify water-related risk in the </a:t>
            </a:r>
            <a:r>
              <a:rPr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basin</a:t>
            </a:r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841247">
              <a:spcBef>
                <a:spcPts val="400"/>
              </a:spcBef>
              <a:buNone/>
              <a:defRPr sz="1800">
                <a:latin typeface="Verdana"/>
                <a:ea typeface="Verdana"/>
                <a:cs typeface="Verdana"/>
                <a:sym typeface="Verdana"/>
              </a:defRPr>
            </a:pP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73201" indent="-473201" defTabSz="841247">
              <a:spcBef>
                <a:spcPts val="400"/>
              </a:spcBef>
              <a:buFontTx/>
              <a:buAutoNum type="arabicPeriod" startAt="2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Define desirable threshold </a:t>
            </a:r>
            <a:r>
              <a:rPr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levels</a:t>
            </a:r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841247">
              <a:spcBef>
                <a:spcPts val="400"/>
              </a:spcBef>
              <a:buNone/>
              <a:defRPr sz="1800">
                <a:latin typeface="Verdana"/>
                <a:ea typeface="Verdana"/>
                <a:cs typeface="Verdana"/>
                <a:sym typeface="Verdana"/>
              </a:defRPr>
            </a:pP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73201" indent="-473201" defTabSz="841247">
              <a:spcBef>
                <a:spcPts val="400"/>
              </a:spcBef>
              <a:buFontTx/>
              <a:buAutoNum type="arabicPeriod" startAt="3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Identify climate and demand conditions that may lead to the identified </a:t>
            </a:r>
            <a:r>
              <a:rPr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risk</a:t>
            </a:r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841247">
              <a:spcBef>
                <a:spcPts val="400"/>
              </a:spcBef>
              <a:buNone/>
              <a:defRPr sz="1800">
                <a:latin typeface="Verdana"/>
                <a:ea typeface="Verdana"/>
                <a:cs typeface="Verdana"/>
                <a:sym typeface="Verdana"/>
              </a:defRPr>
            </a:pP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73201" indent="-473201" defTabSz="841247">
              <a:spcBef>
                <a:spcPts val="400"/>
              </a:spcBef>
              <a:buFontTx/>
              <a:buAutoNum type="arabicPeriod" startAt="4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 decisions around risk mitigation</a:t>
            </a:r>
          </a:p>
        </p:txBody>
      </p:sp>
      <p:sp>
        <p:nvSpPr>
          <p:cNvPr id="239" name="Rectangle 3"/>
          <p:cNvSpPr/>
          <p:nvPr/>
        </p:nvSpPr>
        <p:spPr>
          <a:xfrm>
            <a:off x="5605547" y="1057290"/>
            <a:ext cx="2946781" cy="923326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i="1" dirty="0"/>
              <a:t>e.g., drought-driven water scarcity, food shortage, and demand growth</a:t>
            </a:r>
          </a:p>
        </p:txBody>
      </p:sp>
      <p:sp>
        <p:nvSpPr>
          <p:cNvPr id="240" name="Rectangle 5"/>
          <p:cNvSpPr/>
          <p:nvPr/>
        </p:nvSpPr>
        <p:spPr>
          <a:xfrm>
            <a:off x="5436097" y="2348880"/>
            <a:ext cx="3170022" cy="923326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i="1" dirty="0"/>
              <a:t>e.g., minimum water requirement, maximum groundwater abstraction</a:t>
            </a:r>
          </a:p>
        </p:txBody>
      </p:sp>
      <p:sp>
        <p:nvSpPr>
          <p:cNvPr id="241" name="Rectangle 6"/>
          <p:cNvSpPr/>
          <p:nvPr/>
        </p:nvSpPr>
        <p:spPr>
          <a:xfrm>
            <a:off x="5190206" y="5324438"/>
            <a:ext cx="3362122" cy="923326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i="1" dirty="0"/>
              <a:t>e.g., improved agricultural practices,</a:t>
            </a: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i="1" dirty="0"/>
              <a:t>water storage, reducing water loss </a:t>
            </a:r>
          </a:p>
        </p:txBody>
      </p:sp>
      <p:pic>
        <p:nvPicPr>
          <p:cNvPr id="242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40422" y="944378"/>
            <a:ext cx="799531" cy="120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icture 17" descr="Picture 1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55791" y="3356990"/>
            <a:ext cx="1406830" cy="1649986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Right Arrow 11"/>
          <p:cNvSpPr/>
          <p:nvPr/>
        </p:nvSpPr>
        <p:spPr>
          <a:xfrm>
            <a:off x="5035500" y="4057246"/>
            <a:ext cx="489206" cy="274118"/>
          </a:xfrm>
          <a:prstGeom prst="rightArrow">
            <a:avLst>
              <a:gd name="adj1" fmla="val 50000"/>
              <a:gd name="adj2" fmla="val 50000"/>
            </a:avLst>
          </a:prstGeom>
          <a:ln w="127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245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47550" y="3407638"/>
            <a:ext cx="3096487" cy="1701367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Rectangle 10"/>
          <p:cNvSpPr txBox="1"/>
          <p:nvPr/>
        </p:nvSpPr>
        <p:spPr>
          <a:xfrm>
            <a:off x="3898734" y="6454649"/>
            <a:ext cx="5224303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Adapted from </a:t>
            </a:r>
            <a:r>
              <a:rPr i="1"/>
              <a:t>Decision Scaling </a:t>
            </a:r>
            <a:r>
              <a:t>(Brown et al., 2012)</a:t>
            </a:r>
          </a:p>
        </p:txBody>
      </p:sp>
      <p:pic>
        <p:nvPicPr>
          <p:cNvPr id="247" name="Picture 14" descr="Picture 1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83526" y="926173"/>
            <a:ext cx="1378448" cy="1214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icture 16" descr="Picture 1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340422" y="5127269"/>
            <a:ext cx="1813926" cy="120708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 15"/>
          <p:cNvSpPr/>
          <p:nvPr/>
        </p:nvSpPr>
        <p:spPr>
          <a:xfrm>
            <a:off x="-337947" y="-81172"/>
            <a:ext cx="9649072" cy="677606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34" y="138722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367758" y="-105694"/>
            <a:ext cx="657753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METHODOLOGY: RISK SCALING</a:t>
            </a:r>
            <a:endParaRPr lang="en-GB" sz="55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535015" y="1268760"/>
            <a:ext cx="4644010" cy="434456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sz="2000" b="1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Components:</a:t>
            </a:r>
          </a:p>
          <a:p>
            <a:pPr>
              <a:spcBef>
                <a:spcPts val="400"/>
              </a:spcBef>
              <a:defRPr sz="20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Four sub-catchments (SC)</a:t>
            </a:r>
          </a:p>
          <a:p>
            <a:pPr>
              <a:spcBef>
                <a:spcPts val="400"/>
              </a:spcBef>
              <a:defRPr sz="20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Irrigation catchment (IC)</a:t>
            </a:r>
          </a:p>
          <a:p>
            <a:pPr>
              <a:spcBef>
                <a:spcPts val="400"/>
              </a:spcBef>
              <a:defRPr sz="20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Reservoir: Turkwel Gorge Dam (TGD)</a:t>
            </a:r>
          </a:p>
          <a:p>
            <a:pPr>
              <a:spcBef>
                <a:spcPts val="400"/>
              </a:spcBef>
              <a:defRPr sz="20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Two demand sites: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Lodwar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town and industry</a:t>
            </a:r>
          </a:p>
          <a:p>
            <a:pPr>
              <a:spcBef>
                <a:spcPts val="400"/>
              </a:spcBef>
              <a:defRPr sz="20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Three alluvial aquifers: CA, IA and OA</a:t>
            </a:r>
          </a:p>
          <a:p>
            <a:pPr>
              <a:spcBef>
                <a:spcPts val="400"/>
              </a:spcBef>
              <a:defRPr sz="20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Environmental flow requirement (EF1)</a:t>
            </a:r>
          </a:p>
        </p:txBody>
      </p:sp>
      <p:sp>
        <p:nvSpPr>
          <p:cNvPr id="253" name="Rectangle 2"/>
          <p:cNvSpPr txBox="1"/>
          <p:nvPr/>
        </p:nvSpPr>
        <p:spPr>
          <a:xfrm>
            <a:off x="3944746" y="6381327"/>
            <a:ext cx="474106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WEAP is available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http://www.weap21.org/</a:t>
            </a:r>
            <a:r>
              <a:t> </a:t>
            </a:r>
          </a:p>
        </p:txBody>
      </p:sp>
      <p:pic>
        <p:nvPicPr>
          <p:cNvPr id="25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511" y="1206976"/>
            <a:ext cx="4222118" cy="45262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-337947" y="-81172"/>
            <a:ext cx="9649072" cy="677606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66" y="138722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28907" y="-105694"/>
            <a:ext cx="594744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ANALYSIS: WEAP MODEL</a:t>
            </a:r>
            <a:endParaRPr lang="en-GB" sz="55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ACH Template">
  <a:themeElements>
    <a:clrScheme name="REACH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EACH Templat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ACH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ACH Template">
  <a:themeElements>
    <a:clrScheme name="REACH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EACH Templat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ACH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1188</Words>
  <Application>Microsoft Office PowerPoint</Application>
  <PresentationFormat>On-screen Show (4:3)</PresentationFormat>
  <Paragraphs>177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Futura Bk BT</vt:lpstr>
      <vt:lpstr>Helvetica Light</vt:lpstr>
      <vt:lpstr>Lato</vt:lpstr>
      <vt:lpstr>Segoe UI</vt:lpstr>
      <vt:lpstr>Tw Cen MT Condensed</vt:lpstr>
      <vt:lpstr>Verdana</vt:lpstr>
      <vt:lpstr>REACH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Chautard</dc:creator>
  <cp:lastModifiedBy>Alice Chautard</cp:lastModifiedBy>
  <cp:revision>12</cp:revision>
  <dcterms:modified xsi:type="dcterms:W3CDTF">2018-02-08T13:55:27Z</dcterms:modified>
</cp:coreProperties>
</file>