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66" r:id="rId4"/>
    <p:sldId id="275" r:id="rId5"/>
    <p:sldId id="272" r:id="rId6"/>
    <p:sldId id="276" r:id="rId7"/>
    <p:sldId id="281" r:id="rId8"/>
    <p:sldId id="282"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27B7BB"/>
    <a:srgbClr val="2D748D"/>
    <a:srgbClr val="FAA634"/>
    <a:srgbClr val="A83C70"/>
    <a:srgbClr val="88C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3" autoAdjust="0"/>
    <p:restoredTop sz="94769" autoAdjust="0"/>
  </p:normalViewPr>
  <p:slideViewPr>
    <p:cSldViewPr>
      <p:cViewPr varScale="1">
        <p:scale>
          <a:sx n="81" d="100"/>
          <a:sy n="81" d="100"/>
        </p:scale>
        <p:origin x="86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81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3308E-99ED-4491-B7DF-4469D7BC16B3}" type="datetimeFigureOut">
              <a:rPr lang="en-GB" smtClean="0"/>
              <a:t>12/12/2024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C772C-1C37-4604-8DE7-3DA558B3FF40}" type="slidenum">
              <a:rPr lang="en-GB" smtClean="0"/>
              <a:t>‹#›</a:t>
            </a:fld>
            <a:endParaRPr lang="en-GB"/>
          </a:p>
        </p:txBody>
      </p:sp>
    </p:spTree>
    <p:extLst>
      <p:ext uri="{BB962C8B-B14F-4D97-AF65-F5344CB8AC3E}">
        <p14:creationId xmlns:p14="http://schemas.microsoft.com/office/powerpoint/2010/main" val="345529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4CB78-136D-4F4B-AEBD-F1A30331C79C}" type="datetimeFigureOut">
              <a:rPr lang="en-GB" smtClean="0"/>
              <a:t>12/12/2024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6BDAE-B0F4-46FB-84BA-1D21E354675A}" type="slidenum">
              <a:rPr lang="en-GB" smtClean="0"/>
              <a:t>‹#›</a:t>
            </a:fld>
            <a:endParaRPr lang="en-GB"/>
          </a:p>
        </p:txBody>
      </p:sp>
    </p:spTree>
    <p:extLst>
      <p:ext uri="{BB962C8B-B14F-4D97-AF65-F5344CB8AC3E}">
        <p14:creationId xmlns:p14="http://schemas.microsoft.com/office/powerpoint/2010/main" val="220868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BDAE-B0F4-46FB-84BA-1D21E354675A}" type="slidenum">
              <a:rPr lang="en-GB" smtClean="0"/>
              <a:t>1</a:t>
            </a:fld>
            <a:endParaRPr lang="en-GB"/>
          </a:p>
        </p:txBody>
      </p:sp>
    </p:spTree>
    <p:extLst>
      <p:ext uri="{BB962C8B-B14F-4D97-AF65-F5344CB8AC3E}">
        <p14:creationId xmlns:p14="http://schemas.microsoft.com/office/powerpoint/2010/main" val="210069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3</a:t>
            </a:fld>
            <a:endParaRPr lang="en-GB"/>
          </a:p>
        </p:txBody>
      </p:sp>
    </p:spTree>
    <p:extLst>
      <p:ext uri="{BB962C8B-B14F-4D97-AF65-F5344CB8AC3E}">
        <p14:creationId xmlns:p14="http://schemas.microsoft.com/office/powerpoint/2010/main" val="294251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4</a:t>
            </a:fld>
            <a:endParaRPr lang="en-GB"/>
          </a:p>
        </p:txBody>
      </p:sp>
    </p:spTree>
    <p:extLst>
      <p:ext uri="{BB962C8B-B14F-4D97-AF65-F5344CB8AC3E}">
        <p14:creationId xmlns:p14="http://schemas.microsoft.com/office/powerpoint/2010/main" val="50732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5</a:t>
            </a:fld>
            <a:endParaRPr lang="en-GB"/>
          </a:p>
        </p:txBody>
      </p:sp>
    </p:spTree>
    <p:extLst>
      <p:ext uri="{BB962C8B-B14F-4D97-AF65-F5344CB8AC3E}">
        <p14:creationId xmlns:p14="http://schemas.microsoft.com/office/powerpoint/2010/main" val="433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6</a:t>
            </a:fld>
            <a:endParaRPr lang="en-GB"/>
          </a:p>
        </p:txBody>
      </p:sp>
    </p:spTree>
    <p:extLst>
      <p:ext uri="{BB962C8B-B14F-4D97-AF65-F5344CB8AC3E}">
        <p14:creationId xmlns:p14="http://schemas.microsoft.com/office/powerpoint/2010/main" val="356603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7</a:t>
            </a:fld>
            <a:endParaRPr lang="en-GB"/>
          </a:p>
        </p:txBody>
      </p:sp>
    </p:spTree>
    <p:extLst>
      <p:ext uri="{BB962C8B-B14F-4D97-AF65-F5344CB8AC3E}">
        <p14:creationId xmlns:p14="http://schemas.microsoft.com/office/powerpoint/2010/main" val="351855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BDAE-B0F4-46FB-84BA-1D21E354675A}" type="slidenum">
              <a:rPr lang="en-GB" smtClean="0"/>
              <a:t>8</a:t>
            </a:fld>
            <a:endParaRPr lang="en-GB"/>
          </a:p>
        </p:txBody>
      </p:sp>
    </p:spTree>
    <p:extLst>
      <p:ext uri="{BB962C8B-B14F-4D97-AF65-F5344CB8AC3E}">
        <p14:creationId xmlns:p14="http://schemas.microsoft.com/office/powerpoint/2010/main" val="2162343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3498" y="739553"/>
            <a:ext cx="10177131" cy="1470025"/>
          </a:xfrm>
        </p:spPr>
        <p:txBody>
          <a:bodyPr/>
          <a:lstStyle>
            <a:lvl1pPr algn="l">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GB" dirty="0"/>
              <a:t>Click to add presentation title</a:t>
            </a:r>
          </a:p>
        </p:txBody>
      </p:sp>
      <p:sp>
        <p:nvSpPr>
          <p:cNvPr id="7" name="Text Placeholder 6"/>
          <p:cNvSpPr>
            <a:spLocks noGrp="1"/>
          </p:cNvSpPr>
          <p:nvPr>
            <p:ph type="body" sz="quarter" idx="11" hasCustomPrompt="1"/>
          </p:nvPr>
        </p:nvSpPr>
        <p:spPr>
          <a:xfrm>
            <a:off x="1583499" y="1844825"/>
            <a:ext cx="8066616" cy="1152525"/>
          </a:xfrm>
        </p:spPr>
        <p:txBody>
          <a:bodyPr>
            <a:normAutofit/>
          </a:bodyPr>
          <a:lstStyle>
            <a:lvl1pPr marL="0" indent="0">
              <a:buNone/>
              <a:defRPr sz="28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add speaker name(s)</a:t>
            </a:r>
          </a:p>
        </p:txBody>
      </p:sp>
    </p:spTree>
    <p:extLst>
      <p:ext uri="{BB962C8B-B14F-4D97-AF65-F5344CB8AC3E}">
        <p14:creationId xmlns:p14="http://schemas.microsoft.com/office/powerpoint/2010/main" val="292696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B7BB"/>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p:nvPr userDrawn="1"/>
        </p:nvSpPr>
        <p:spPr>
          <a:xfrm>
            <a:off x="0" y="6126164"/>
            <a:ext cx="12192000" cy="731837"/>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a:extLst>
              <a:ext uri="{FF2B5EF4-FFF2-40B4-BE49-F238E27FC236}">
                <a16:creationId xmlns:a16="http://schemas.microsoft.com/office/drawing/2014/main" id="{A7BF5D9F-7C17-B851-33E8-ED529D8FB9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08" y="6308727"/>
            <a:ext cx="3960440" cy="387110"/>
          </a:xfrm>
          <a:prstGeom prst="rect">
            <a:avLst/>
          </a:prstGeom>
        </p:spPr>
      </p:pic>
    </p:spTree>
    <p:extLst>
      <p:ext uri="{BB962C8B-B14F-4D97-AF65-F5344CB8AC3E}">
        <p14:creationId xmlns:p14="http://schemas.microsoft.com/office/powerpoint/2010/main" val="30373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extBox 10"/>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6486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utura Bk BT" panose="020B05020202040203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Box 11"/>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345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GB" dirty="0"/>
          </a:p>
        </p:txBody>
      </p:sp>
      <p:sp>
        <p:nvSpPr>
          <p:cNvPr id="7" name="Rectangle 6"/>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7"/>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324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Box 6"/>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254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a:latin typeface="Futura Bk BT" panose="020B05020202040203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Rectangle 8"/>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Box 9"/>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71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a:latin typeface="Futura Bk BT" panose="020B0502020204020303"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Rectangle 8"/>
          <p:cNvSpPr/>
          <p:nvPr userDrawn="1"/>
        </p:nvSpPr>
        <p:spPr>
          <a:xfrm>
            <a:off x="-48683" y="6381328"/>
            <a:ext cx="12240683" cy="476672"/>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TextBox 9"/>
          <p:cNvSpPr txBox="1"/>
          <p:nvPr userDrawn="1"/>
        </p:nvSpPr>
        <p:spPr>
          <a:xfrm>
            <a:off x="7919182" y="6404221"/>
            <a:ext cx="4266449" cy="430887"/>
          </a:xfrm>
          <a:prstGeom prst="rect">
            <a:avLst/>
          </a:prstGeom>
          <a:noFill/>
        </p:spPr>
        <p:txBody>
          <a:bodyPr wrap="square" rtlCol="0">
            <a:spAutoFit/>
          </a:bodyPr>
          <a:lstStyle/>
          <a:p>
            <a:pPr algn="r"/>
            <a:r>
              <a:rPr lang="en-GB" sz="1100" dirty="0">
                <a:solidFill>
                  <a:schemeClr val="bg1"/>
                </a:solidFill>
                <a:latin typeface="Segoe UI" panose="020B0502040204020203" pitchFamily="34" charset="0"/>
                <a:cs typeface="Segoe UI" panose="020B0502040204020203" pitchFamily="34" charset="0"/>
              </a:rPr>
              <a:t> REACH Water Security and Poverty Conference 27-29 March | Keble</a:t>
            </a:r>
            <a:r>
              <a:rPr lang="en-GB" sz="1100" baseline="0" dirty="0">
                <a:solidFill>
                  <a:schemeClr val="bg1"/>
                </a:solidFill>
                <a:latin typeface="Segoe UI" panose="020B0502040204020203" pitchFamily="34" charset="0"/>
                <a:cs typeface="Segoe UI" panose="020B0502040204020203" pitchFamily="34" charset="0"/>
              </a:rPr>
              <a:t> College, Oxford</a:t>
            </a:r>
            <a:endParaRPr lang="en-US"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274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94360D49-5258-C49F-A5BD-FDF909AA3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235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29011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spcBef>
          <a:spcPct val="0"/>
        </a:spcBef>
        <a:buNone/>
        <a:defRPr sz="4400" b="0" kern="1200">
          <a:solidFill>
            <a:srgbClr val="00ADBB"/>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226613"/>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qrcode-monkey.com/" TargetMode="External"/><Relationship Id="rId2" Type="http://schemas.openxmlformats.org/officeDocument/2006/relationships/hyperlink" Target="https://reachwater.org.uk/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reachwater.org.uk/resource/climate-and-water-report/"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reachwater.org.uk/resource/modular-adaptive-and-decentralised-water-infrastructure-promises-and-perils-for-water-justice/"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reachwater.org.uk/resource/soil-moisture-spatio%e2%80%91temporal-variability-under-treated-and-untreated-catchment-conditions-in-a-fragile-tropical-highland-environment-implication-for-water-security/"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reachwater.org.uk/resource/improving-water-and-hand-washing-services-in-rural-health-care-facilities-in-kitui-county-kenya/"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reachwater.org.uk/resource/investing-in-professionalized-maintenance-to-increase-social-and-economic-returns-from-drinking-water-infrastructure-in-rural-kenya/"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3811"/>
            <a:ext cx="12192000" cy="2521927"/>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ctrTitle"/>
          </p:nvPr>
        </p:nvSpPr>
        <p:spPr>
          <a:xfrm>
            <a:off x="2711624" y="141801"/>
            <a:ext cx="7956376" cy="1470025"/>
          </a:xfrm>
        </p:spPr>
        <p:txBody>
          <a:bodyPr/>
          <a:lstStyle/>
          <a:p>
            <a:endParaRPr lang="en-GB" dirty="0"/>
          </a:p>
        </p:txBody>
      </p:sp>
      <p:sp>
        <p:nvSpPr>
          <p:cNvPr id="8" name="Text Placeholder 7"/>
          <p:cNvSpPr>
            <a:spLocks noGrp="1"/>
          </p:cNvSpPr>
          <p:nvPr>
            <p:ph type="body" sz="quarter" idx="11"/>
          </p:nvPr>
        </p:nvSpPr>
        <p:spPr>
          <a:xfrm>
            <a:off x="2711624" y="1639450"/>
            <a:ext cx="6049962" cy="1152525"/>
          </a:xfrm>
        </p:spPr>
        <p:txBody>
          <a:bodyPr/>
          <a:lstStyle/>
          <a:p>
            <a:endParaRPr lang="en-GB" dirty="0"/>
          </a:p>
        </p:txBody>
      </p:sp>
      <p:sp>
        <p:nvSpPr>
          <p:cNvPr id="4" name="TextBox 3"/>
          <p:cNvSpPr txBox="1"/>
          <p:nvPr/>
        </p:nvSpPr>
        <p:spPr>
          <a:xfrm>
            <a:off x="0" y="2521928"/>
            <a:ext cx="12192000" cy="3416320"/>
          </a:xfrm>
          <a:prstGeom prst="rect">
            <a:avLst/>
          </a:prstGeom>
          <a:solidFill>
            <a:schemeClr val="bg1">
              <a:lumMod val="95000"/>
            </a:schemeClr>
          </a:solidFill>
          <a:ln w="12700">
            <a:noFill/>
          </a:ln>
        </p:spPr>
        <p:txBody>
          <a:bodyPr wrap="square" rtlCol="0">
            <a:spAutoFit/>
          </a:bodyPr>
          <a:lstStyle/>
          <a:p>
            <a:pPr algn="ctr"/>
            <a:endParaRPr lang="en-GB" dirty="0">
              <a:latin typeface="Segoe UI" panose="020B0502040204020203" pitchFamily="34" charset="0"/>
              <a:ea typeface="Segoe UI" panose="020B0502040204020203" pitchFamily="34" charset="0"/>
              <a:cs typeface="Segoe UI" panose="020B0502040204020203" pitchFamily="34" charset="0"/>
            </a:endParaRPr>
          </a:p>
          <a:p>
            <a:pPr algn="ctr"/>
            <a:endParaRPr lang="en-GB" dirty="0">
              <a:latin typeface="Segoe UI" panose="020B0502040204020203" pitchFamily="34" charset="0"/>
              <a:ea typeface="Segoe UI" panose="020B0502040204020203" pitchFamily="34" charset="0"/>
              <a:cs typeface="Segoe UI" panose="020B0502040204020203" pitchFamily="34" charset="0"/>
            </a:endParaRPr>
          </a:p>
          <a:p>
            <a:pPr algn="ctr"/>
            <a:endParaRPr lang="en-GB" dirty="0">
              <a:latin typeface="Segoe UI" panose="020B0502040204020203" pitchFamily="34" charset="0"/>
              <a:ea typeface="Segoe UI" panose="020B0502040204020203" pitchFamily="34" charset="0"/>
              <a:cs typeface="Segoe UI" panose="020B0502040204020203" pitchFamily="34" charset="0"/>
            </a:endParaRPr>
          </a:p>
          <a:p>
            <a:pPr algn="ctr"/>
            <a:endParaRPr lang="en-GB" dirty="0">
              <a:latin typeface="Segoe UI" panose="020B0502040204020203" pitchFamily="34" charset="0"/>
              <a:ea typeface="Segoe UI" panose="020B0502040204020203" pitchFamily="34" charset="0"/>
              <a:cs typeface="Segoe UI" panose="020B0502040204020203" pitchFamily="34" charset="0"/>
            </a:endParaRPr>
          </a:p>
          <a:p>
            <a:pPr algn="ctr"/>
            <a:endParaRPr lang="en-GB" dirty="0">
              <a:latin typeface="Segoe UI" panose="020B0502040204020203" pitchFamily="34" charset="0"/>
              <a:ea typeface="Segoe UI" panose="020B0502040204020203" pitchFamily="34" charset="0"/>
              <a:cs typeface="Segoe UI" panose="020B0502040204020203" pitchFamily="34" charset="0"/>
            </a:endParaRPr>
          </a:p>
          <a:p>
            <a:pPr algn="ctr"/>
            <a:r>
              <a:rPr lang="en-GB" dirty="0">
                <a:latin typeface="Segoe UI" panose="020B0502040204020203" pitchFamily="34" charset="0"/>
                <a:ea typeface="Segoe UI" panose="020B0502040204020203" pitchFamily="34" charset="0"/>
                <a:cs typeface="Segoe UI" panose="020B0502040204020203" pitchFamily="34" charset="0"/>
              </a:rPr>
              <a:t>Insert image here. Do not compress to fit the size. Instead, use the cropping tool (found under the format tab). Increase the size of the image proportionally until it fits the width of the slide, then crop to decrease the height.</a:t>
            </a:r>
          </a:p>
          <a:p>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latin typeface="Segoe UI" panose="020B0502040204020203" pitchFamily="34" charset="0"/>
              <a:ea typeface="Segoe UI" panose="020B0502040204020203" pitchFamily="34" charset="0"/>
              <a:cs typeface="Segoe UI" panose="020B0502040204020203" pitchFamily="34" charset="0"/>
            </a:endParaRPr>
          </a:p>
          <a:p>
            <a:endParaRPr lang="en-GB" dirty="0">
              <a:latin typeface="Segoe UI" panose="020B0502040204020203" pitchFamily="34" charset="0"/>
              <a:ea typeface="Segoe UI" panose="020B0502040204020203" pitchFamily="34" charset="0"/>
              <a:cs typeface="Segoe UI" panose="020B0502040204020203" pitchFamily="34" charset="0"/>
            </a:endParaRPr>
          </a:p>
          <a:p>
            <a:br>
              <a:rPr lang="en-GB" dirty="0">
                <a:latin typeface="Segoe UI" panose="020B0502040204020203" pitchFamily="34" charset="0"/>
                <a:ea typeface="Segoe UI" panose="020B0502040204020203" pitchFamily="34" charset="0"/>
                <a:cs typeface="Segoe UI" panose="020B0502040204020203" pitchFamily="34" charset="0"/>
              </a:rPr>
            </a:br>
            <a:endParaRPr lang="en-GB" dirty="0">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p:cNvSpPr txBox="1"/>
          <p:nvPr/>
        </p:nvSpPr>
        <p:spPr>
          <a:xfrm>
            <a:off x="8400256" y="5754880"/>
            <a:ext cx="1075823" cy="846386"/>
          </a:xfrm>
          <a:prstGeom prst="rect">
            <a:avLst/>
          </a:prstGeom>
          <a:solidFill>
            <a:schemeClr val="bg1">
              <a:lumMod val="95000"/>
            </a:schemeClr>
          </a:solidFill>
          <a:ln w="12700">
            <a:noFill/>
          </a:ln>
        </p:spPr>
        <p:txBody>
          <a:bodyPr wrap="square" rtlCol="0">
            <a:spAutoFit/>
          </a:bodyPr>
          <a:lstStyle/>
          <a:p>
            <a:pPr algn="ctr"/>
            <a:endParaRPr lang="en-GB" sz="1400" dirty="0">
              <a:latin typeface="Calibri Light" panose="020F0302020204030204" pitchFamily="34" charset="0"/>
            </a:endParaRPr>
          </a:p>
          <a:p>
            <a:pPr algn="ctr"/>
            <a:r>
              <a:rPr lang="en-GB" sz="1050" dirty="0">
                <a:latin typeface="Calibri Light" panose="020F0302020204030204" pitchFamily="34" charset="0"/>
              </a:rPr>
              <a:t>Speaker institution logo</a:t>
            </a:r>
          </a:p>
          <a:p>
            <a:pPr algn="ctr"/>
            <a:endParaRPr lang="en-GB" sz="1400" dirty="0"/>
          </a:p>
        </p:txBody>
      </p:sp>
      <p:pic>
        <p:nvPicPr>
          <p:cNvPr id="9" name="Picture 8" descr="W:\Logo\Reach logo library new\For screen\Non vector\reach_logo_rgb_letter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6095351"/>
            <a:ext cx="4176464" cy="4130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40D3E3C-EAE4-4F64-9C10-59053EB3C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804" y="5229200"/>
            <a:ext cx="2407196" cy="1604797"/>
          </a:xfrm>
          <a:prstGeom prst="rect">
            <a:avLst/>
          </a:prstGeom>
        </p:spPr>
      </p:pic>
    </p:spTree>
    <p:extLst>
      <p:ext uri="{BB962C8B-B14F-4D97-AF65-F5344CB8AC3E}">
        <p14:creationId xmlns:p14="http://schemas.microsoft.com/office/powerpoint/2010/main" val="7676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01D6-EE6A-B71B-6DE6-18A75C6433F5}"/>
              </a:ext>
            </a:extLst>
          </p:cNvPr>
          <p:cNvSpPr>
            <a:spLocks noGrp="1"/>
          </p:cNvSpPr>
          <p:nvPr>
            <p:ph type="title"/>
          </p:nvPr>
        </p:nvSpPr>
        <p:spPr/>
        <p:txBody>
          <a:bodyPr/>
          <a:lstStyle/>
          <a:p>
            <a:r>
              <a:rPr lang="en-US" dirty="0"/>
              <a:t>QR code </a:t>
            </a:r>
            <a:r>
              <a:rPr lang="en-US" dirty="0" err="1"/>
              <a:t>Powerpoint</a:t>
            </a:r>
            <a:r>
              <a:rPr lang="en-US" dirty="0"/>
              <a:t> template</a:t>
            </a:r>
          </a:p>
        </p:txBody>
      </p:sp>
      <p:sp>
        <p:nvSpPr>
          <p:cNvPr id="3" name="Content Placeholder 2">
            <a:extLst>
              <a:ext uri="{FF2B5EF4-FFF2-40B4-BE49-F238E27FC236}">
                <a16:creationId xmlns:a16="http://schemas.microsoft.com/office/drawing/2014/main" id="{7101BFC6-9066-D51F-C90D-5A0FFA268D2E}"/>
              </a:ext>
            </a:extLst>
          </p:cNvPr>
          <p:cNvSpPr>
            <a:spLocks noGrp="1"/>
          </p:cNvSpPr>
          <p:nvPr>
            <p:ph idx="1"/>
          </p:nvPr>
        </p:nvSpPr>
        <p:spPr/>
        <p:txBody>
          <a:bodyPr>
            <a:normAutofit/>
          </a:bodyPr>
          <a:lstStyle/>
          <a:p>
            <a:r>
              <a:rPr lang="en-US" sz="2400" dirty="0"/>
              <a:t>Purpose – for REACH partner researchers to be able to create branded slides showcasing REACH outputs with a QR code + image included.</a:t>
            </a:r>
          </a:p>
          <a:p>
            <a:endParaRPr lang="en-US" sz="2400" dirty="0"/>
          </a:p>
          <a:p>
            <a:r>
              <a:rPr lang="en-US" sz="2400" dirty="0"/>
              <a:t>The example slides which follow were created using </a:t>
            </a:r>
          </a:p>
          <a:p>
            <a:pPr lvl="1"/>
            <a:r>
              <a:rPr lang="en-US" sz="2000" dirty="0"/>
              <a:t>A screenshot of the front of the paper / report</a:t>
            </a:r>
          </a:p>
          <a:p>
            <a:pPr lvl="1"/>
            <a:r>
              <a:rPr lang="en-US" sz="2000" dirty="0"/>
              <a:t>A weblink for the paper report starting </a:t>
            </a:r>
            <a:r>
              <a:rPr lang="en-US" sz="2000" dirty="0">
                <a:hlinkClick r:id="rId2"/>
              </a:rPr>
              <a:t>https://reachwater.org.uk/resources/</a:t>
            </a:r>
            <a:r>
              <a:rPr lang="en-US" sz="2000" dirty="0"/>
              <a:t> </a:t>
            </a:r>
          </a:p>
          <a:p>
            <a:pPr lvl="1"/>
            <a:r>
              <a:rPr lang="en-US" sz="2000" dirty="0"/>
              <a:t>A QR code linking to the weblink created using a free website – options include:</a:t>
            </a:r>
          </a:p>
          <a:p>
            <a:pPr lvl="2"/>
            <a:r>
              <a:rPr lang="en-US" sz="1600" dirty="0">
                <a:hlinkClick r:id="rId3"/>
              </a:rPr>
              <a:t>https://www.qrcode-monkey.com/</a:t>
            </a:r>
            <a:r>
              <a:rPr lang="en-US" sz="1600" dirty="0"/>
              <a:t> </a:t>
            </a:r>
          </a:p>
          <a:p>
            <a:endParaRPr lang="en-US" dirty="0"/>
          </a:p>
        </p:txBody>
      </p:sp>
    </p:spTree>
    <p:extLst>
      <p:ext uri="{BB962C8B-B14F-4D97-AF65-F5344CB8AC3E}">
        <p14:creationId xmlns:p14="http://schemas.microsoft.com/office/powerpoint/2010/main" val="364590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7384"/>
            <a:ext cx="12192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3238C5-350C-D28B-4210-4D8D21563684}"/>
              </a:ext>
            </a:extLst>
          </p:cNvPr>
          <p:cNvPicPr>
            <a:picLocks noGrp="1" noChangeAspect="1"/>
          </p:cNvPicPr>
          <p:nvPr>
            <p:ph idx="1"/>
          </p:nvPr>
        </p:nvPicPr>
        <p:blipFill>
          <a:blip r:embed="rId3"/>
          <a:stretch>
            <a:fillRect/>
          </a:stretch>
        </p:blipFill>
        <p:spPr>
          <a:xfrm>
            <a:off x="2714001" y="957166"/>
            <a:ext cx="2952328" cy="4196203"/>
          </a:xfrm>
          <a:prstGeom prst="rect">
            <a:avLst/>
          </a:prstGeom>
          <a:ln>
            <a:noFill/>
          </a:ln>
          <a:effectLst>
            <a:outerShdw blurRad="292100" dist="139700" dir="2700000" algn="tl" rotWithShape="0">
              <a:srgbClr val="333333">
                <a:alpha val="65000"/>
              </a:srgbClr>
            </a:outerShdw>
          </a:effectLst>
        </p:spPr>
      </p:pic>
      <p:pic>
        <p:nvPicPr>
          <p:cNvPr id="8" name="Picture 7" descr="Qr code&#10;&#10;Description automatically generated">
            <a:extLst>
              <a:ext uri="{FF2B5EF4-FFF2-40B4-BE49-F238E27FC236}">
                <a16:creationId xmlns:a16="http://schemas.microsoft.com/office/drawing/2014/main" id="{2F70A5F1-E834-3958-EBC9-D019A79288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168" y="3098765"/>
            <a:ext cx="2054604" cy="205460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AF1242C-8D9A-BB3B-5039-846BBACC0DD5}"/>
              </a:ext>
            </a:extLst>
          </p:cNvPr>
          <p:cNvSpPr/>
          <p:nvPr/>
        </p:nvSpPr>
        <p:spPr>
          <a:xfrm>
            <a:off x="6600056" y="1791048"/>
            <a:ext cx="4248472" cy="646331"/>
          </a:xfrm>
          <a:prstGeom prst="rect">
            <a:avLst/>
          </a:prstGeom>
        </p:spPr>
        <p:txBody>
          <a:bodyPr wrap="square">
            <a:spAutoFit/>
          </a:bodyPr>
          <a:lstStyle/>
          <a:p>
            <a:r>
              <a:rPr lang="en-US" dirty="0">
                <a:solidFill>
                  <a:schemeClr val="bg1">
                    <a:lumMod val="95000"/>
                  </a:schemeClr>
                </a:solidFill>
                <a:hlinkClick r:id="rId5">
                  <a:extLst>
                    <a:ext uri="{A12FA001-AC4F-418D-AE19-62706E023703}">
                      <ahyp:hlinkClr xmlns:ahyp="http://schemas.microsoft.com/office/drawing/2018/hyperlinkcolor" val="tx"/>
                    </a:ext>
                  </a:extLst>
                </a:hlinkClick>
              </a:rPr>
              <a:t>https://reachwater.org.uk/resource/climate-and-water-report/</a:t>
            </a:r>
            <a:r>
              <a:rPr lang="en-US" dirty="0">
                <a:solidFill>
                  <a:schemeClr val="bg1">
                    <a:lumMod val="95000"/>
                  </a:schemeClr>
                </a:solidFill>
              </a:rPr>
              <a:t> </a:t>
            </a:r>
          </a:p>
        </p:txBody>
      </p:sp>
    </p:spTree>
    <p:extLst>
      <p:ext uri="{BB962C8B-B14F-4D97-AF65-F5344CB8AC3E}">
        <p14:creationId xmlns:p14="http://schemas.microsoft.com/office/powerpoint/2010/main" val="360840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0528"/>
            <a:ext cx="12192000" cy="6165304"/>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29E878-4DE4-2C58-A9A4-F357D0926068}"/>
              </a:ext>
            </a:extLst>
          </p:cNvPr>
          <p:cNvPicPr>
            <a:picLocks noChangeAspect="1"/>
          </p:cNvPicPr>
          <p:nvPr/>
        </p:nvPicPr>
        <p:blipFill rotWithShape="1">
          <a:blip r:embed="rId3"/>
          <a:srcRect l="4461" r="4092"/>
          <a:stretch/>
        </p:blipFill>
        <p:spPr>
          <a:xfrm>
            <a:off x="2471173" y="990952"/>
            <a:ext cx="3266565" cy="4642832"/>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extLst>
              <a:ext uri="{FF2B5EF4-FFF2-40B4-BE49-F238E27FC236}">
                <a16:creationId xmlns:a16="http://schemas.microsoft.com/office/drawing/2014/main" id="{77E90A70-8A54-8C46-E128-BA7ED4E3E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927" y="3140968"/>
            <a:ext cx="2060848" cy="206084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F37A86B1-37B4-4CD3-9584-06C6C049903D}"/>
              </a:ext>
            </a:extLst>
          </p:cNvPr>
          <p:cNvSpPr/>
          <p:nvPr/>
        </p:nvSpPr>
        <p:spPr>
          <a:xfrm>
            <a:off x="6672064" y="1656184"/>
            <a:ext cx="5112568" cy="923330"/>
          </a:xfrm>
          <a:prstGeom prst="rect">
            <a:avLst/>
          </a:prstGeom>
        </p:spPr>
        <p:txBody>
          <a:bodyPr wrap="square">
            <a:spAutoFit/>
          </a:bodyPr>
          <a:lstStyle/>
          <a:p>
            <a:r>
              <a:rPr lang="en-US" dirty="0">
                <a:hlinkClick r:id="rId5">
                  <a:extLst>
                    <a:ext uri="{A12FA001-AC4F-418D-AE19-62706E023703}">
                      <ahyp:hlinkClr xmlns:ahyp="http://schemas.microsoft.com/office/drawing/2018/hyperlinkcolor" val="tx"/>
                    </a:ext>
                  </a:extLst>
                </a:hlinkClick>
              </a:rPr>
              <a:t>https://reachwater.org.uk/resource/modular-adaptive-and-decentralised-water-infrastructure-promises-and-perils-for-water-justice/</a:t>
            </a:r>
            <a:r>
              <a:rPr lang="en-US" dirty="0"/>
              <a:t> </a:t>
            </a:r>
          </a:p>
        </p:txBody>
      </p:sp>
    </p:spTree>
    <p:extLst>
      <p:ext uri="{BB962C8B-B14F-4D97-AF65-F5344CB8AC3E}">
        <p14:creationId xmlns:p14="http://schemas.microsoft.com/office/powerpoint/2010/main" val="15918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7384"/>
            <a:ext cx="12192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3238C5-350C-D28B-4210-4D8D215636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4001" y="971446"/>
            <a:ext cx="2952328" cy="416764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F70A5F1-E834-3958-EBC9-D019A79288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168" y="3098765"/>
            <a:ext cx="2054604" cy="205460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AF1242C-8D9A-BB3B-5039-846BBACC0DD5}"/>
              </a:ext>
            </a:extLst>
          </p:cNvPr>
          <p:cNvSpPr/>
          <p:nvPr/>
        </p:nvSpPr>
        <p:spPr>
          <a:xfrm>
            <a:off x="6600056" y="1791048"/>
            <a:ext cx="4248472" cy="923330"/>
          </a:xfrm>
          <a:prstGeom prst="rect">
            <a:avLst/>
          </a:prstGeom>
        </p:spPr>
        <p:txBody>
          <a:bodyPr wrap="square">
            <a:spAutoFit/>
          </a:bodyPr>
          <a:lstStyle/>
          <a:p>
            <a:r>
              <a:rPr lang="en-US" dirty="0"/>
              <a:t>https://reachwater.org.uk/resource/addressing-socio-economic-inequalities-in-lodwar-and-broader-turkana/</a:t>
            </a:r>
          </a:p>
        </p:txBody>
      </p:sp>
    </p:spTree>
    <p:extLst>
      <p:ext uri="{BB962C8B-B14F-4D97-AF65-F5344CB8AC3E}">
        <p14:creationId xmlns:p14="http://schemas.microsoft.com/office/powerpoint/2010/main" val="346444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0528"/>
            <a:ext cx="12192000" cy="6165304"/>
          </a:xfrm>
          <a:prstGeom prst="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29E878-4DE4-2C58-A9A4-F357D0926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970" y="980728"/>
            <a:ext cx="3251975" cy="432048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7E90A70-8A54-8C46-E128-BA7ED4E3E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504" y="2780928"/>
            <a:ext cx="2060848" cy="206084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F37A86B1-37B4-4CD3-9584-06C6C049903D}"/>
              </a:ext>
            </a:extLst>
          </p:cNvPr>
          <p:cNvSpPr/>
          <p:nvPr/>
        </p:nvSpPr>
        <p:spPr>
          <a:xfrm>
            <a:off x="6600056" y="1189632"/>
            <a:ext cx="5112568" cy="1477328"/>
          </a:xfrm>
          <a:prstGeom prst="rect">
            <a:avLst/>
          </a:prstGeom>
        </p:spPr>
        <p:txBody>
          <a:bodyPr wrap="square">
            <a:spAutoFit/>
          </a:bodyPr>
          <a:lstStyle/>
          <a:p>
            <a:r>
              <a:rPr lang="en-US" dirty="0">
                <a:hlinkClick r:id="rId5"/>
              </a:rPr>
              <a:t>https://reachwater.org.uk/resource/soil-moisture-spatio-temporal-variability-under-treated-and-untreated-catchment-conditions-in-a-fragile-tropical-highland-environment-implication-for-water-security/</a:t>
            </a:r>
            <a:endParaRPr lang="en-US" dirty="0"/>
          </a:p>
        </p:txBody>
      </p:sp>
    </p:spTree>
    <p:extLst>
      <p:ext uri="{BB962C8B-B14F-4D97-AF65-F5344CB8AC3E}">
        <p14:creationId xmlns:p14="http://schemas.microsoft.com/office/powerpoint/2010/main" val="367624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7384"/>
            <a:ext cx="12192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3238C5-350C-D28B-4210-4D8D215636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9058" y="972205"/>
            <a:ext cx="2942213" cy="41661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F70A5F1-E834-3958-EBC9-D019A7928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3098765"/>
            <a:ext cx="2054604" cy="205460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AF1242C-8D9A-BB3B-5039-846BBACC0DD5}"/>
              </a:ext>
            </a:extLst>
          </p:cNvPr>
          <p:cNvSpPr/>
          <p:nvPr/>
        </p:nvSpPr>
        <p:spPr>
          <a:xfrm>
            <a:off x="6530731" y="1412776"/>
            <a:ext cx="4248472" cy="1200329"/>
          </a:xfrm>
          <a:prstGeom prst="rect">
            <a:avLst/>
          </a:prstGeom>
        </p:spPr>
        <p:txBody>
          <a:bodyPr wrap="square">
            <a:spAutoFit/>
          </a:bodyPr>
          <a:lstStyle/>
          <a:p>
            <a:r>
              <a:rPr lang="en-US" dirty="0">
                <a:hlinkClick r:id="rId5"/>
              </a:rPr>
              <a:t>https://reachwater.org.uk/resource/improving-water-and-hand-washing-services-in-rural-health-care-facilities-in-kitui-county-kenya/</a:t>
            </a:r>
            <a:endParaRPr lang="en-US" dirty="0"/>
          </a:p>
        </p:txBody>
      </p:sp>
    </p:spTree>
    <p:extLst>
      <p:ext uri="{BB962C8B-B14F-4D97-AF65-F5344CB8AC3E}">
        <p14:creationId xmlns:p14="http://schemas.microsoft.com/office/powerpoint/2010/main" val="154837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044716-FB6C-4EA1-DF45-E1B92F5675EA}"/>
              </a:ext>
            </a:extLst>
          </p:cNvPr>
          <p:cNvSpPr/>
          <p:nvPr/>
        </p:nvSpPr>
        <p:spPr>
          <a:xfrm>
            <a:off x="0" y="-27384"/>
            <a:ext cx="12192000" cy="6165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43238C5-350C-D28B-4210-4D8D2156368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9058" y="976851"/>
            <a:ext cx="2942213" cy="415683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F70A5F1-E834-3958-EBC9-D019A7928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168" y="3098765"/>
            <a:ext cx="2054604" cy="205460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AF1242C-8D9A-BB3B-5039-846BBACC0DD5}"/>
              </a:ext>
            </a:extLst>
          </p:cNvPr>
          <p:cNvSpPr/>
          <p:nvPr/>
        </p:nvSpPr>
        <p:spPr>
          <a:xfrm>
            <a:off x="6530731" y="1412776"/>
            <a:ext cx="4248472" cy="1477328"/>
          </a:xfrm>
          <a:prstGeom prst="rect">
            <a:avLst/>
          </a:prstGeom>
        </p:spPr>
        <p:txBody>
          <a:bodyPr wrap="square">
            <a:spAutoFit/>
          </a:bodyPr>
          <a:lstStyle/>
          <a:p>
            <a:r>
              <a:rPr lang="en-US" dirty="0">
                <a:hlinkClick r:id="rId5"/>
              </a:rPr>
              <a:t>https://reachwater.org.uk/resource/investing-in-professionalized-maintenance-to-increase-social-and-economic-returns-from-drinking-water-infrastructure-in-rural-kenya/</a:t>
            </a:r>
            <a:endParaRPr lang="en-US" dirty="0"/>
          </a:p>
        </p:txBody>
      </p:sp>
    </p:spTree>
    <p:extLst>
      <p:ext uri="{BB962C8B-B14F-4D97-AF65-F5344CB8AC3E}">
        <p14:creationId xmlns:p14="http://schemas.microsoft.com/office/powerpoint/2010/main" val="929607069"/>
      </p:ext>
    </p:extLst>
  </p:cSld>
  <p:clrMapOvr>
    <a:masterClrMapping/>
  </p:clrMapOvr>
</p:sld>
</file>

<file path=ppt/theme/theme1.xml><?xml version="1.0" encoding="utf-8"?>
<a:theme xmlns:a="http://schemas.openxmlformats.org/drawingml/2006/main" name="REA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ACH template fon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REACH Template white and footer</Template>
  <TotalTime>1414</TotalTime>
  <Words>218</Words>
  <Application>Microsoft Office PowerPoint</Application>
  <PresentationFormat>Widescreen</PresentationFormat>
  <Paragraphs>33</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Futura Bk BT</vt:lpstr>
      <vt:lpstr>Segoe UI</vt:lpstr>
      <vt:lpstr>REACH Template</vt:lpstr>
      <vt:lpstr>Final slides</vt:lpstr>
      <vt:lpstr>PowerPoint Presentation</vt:lpstr>
      <vt:lpstr>QR code Powerpoint template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Karis McLaughlin</dc:creator>
  <cp:lastModifiedBy>Nancy Gladstone</cp:lastModifiedBy>
  <cp:revision>76</cp:revision>
  <dcterms:created xsi:type="dcterms:W3CDTF">2016-04-12T09:26:02Z</dcterms:created>
  <dcterms:modified xsi:type="dcterms:W3CDTF">2024-12-12T12:23:37Z</dcterms:modified>
</cp:coreProperties>
</file>